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entation.xml" ContentType="application/vnd.openxmlformats-officedocument.presentationml.presentation.main+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comments/comment2.xml" ContentType="application/vnd.openxmlformats-officedocument.presentationml.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37"/>
  </p:handoutMasterIdLst>
  <p:sldIdLst>
    <p:sldId id="256" r:id="rId2"/>
    <p:sldId id="271" r:id="rId3"/>
    <p:sldId id="270" r:id="rId4"/>
    <p:sldId id="269" r:id="rId5"/>
    <p:sldId id="273" r:id="rId6"/>
    <p:sldId id="264" r:id="rId7"/>
    <p:sldId id="285" r:id="rId8"/>
    <p:sldId id="274" r:id="rId9"/>
    <p:sldId id="278" r:id="rId10"/>
    <p:sldId id="276" r:id="rId11"/>
    <p:sldId id="280" r:id="rId12"/>
    <p:sldId id="277" r:id="rId13"/>
    <p:sldId id="281" r:id="rId14"/>
    <p:sldId id="301" r:id="rId15"/>
    <p:sldId id="284" r:id="rId16"/>
    <p:sldId id="261" r:id="rId17"/>
    <p:sldId id="287" r:id="rId18"/>
    <p:sldId id="286" r:id="rId19"/>
    <p:sldId id="288" r:id="rId20"/>
    <p:sldId id="294" r:id="rId21"/>
    <p:sldId id="307" r:id="rId22"/>
    <p:sldId id="258" r:id="rId23"/>
    <p:sldId id="304" r:id="rId24"/>
    <p:sldId id="295" r:id="rId25"/>
    <p:sldId id="289" r:id="rId26"/>
    <p:sldId id="291" r:id="rId27"/>
    <p:sldId id="305" r:id="rId28"/>
    <p:sldId id="302" r:id="rId29"/>
    <p:sldId id="303" r:id="rId30"/>
    <p:sldId id="306" r:id="rId31"/>
    <p:sldId id="296" r:id="rId32"/>
    <p:sldId id="297" r:id="rId33"/>
    <p:sldId id="298" r:id="rId34"/>
    <p:sldId id="299" r:id="rId35"/>
    <p:sldId id="300"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élène Gassin" initials="HG" lastIdx="2" clrIdx="0">
    <p:extLst>
      <p:ext uri="{19B8F6BF-5375-455C-9EA6-DF929625EA0E}">
        <p15:presenceInfo xmlns:p15="http://schemas.microsoft.com/office/powerpoint/2012/main" userId="17d0ddfa845ab06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1"/>
  </p:normalViewPr>
  <p:slideViewPr>
    <p:cSldViewPr snapToGrid="0">
      <p:cViewPr varScale="1">
        <p:scale>
          <a:sx n="110" d="100"/>
          <a:sy n="110" d="100"/>
        </p:scale>
        <p:origin x="632" y="176"/>
      </p:cViewPr>
      <p:guideLst/>
    </p:cSldViewPr>
  </p:slideViewPr>
  <p:notesTextViewPr>
    <p:cViewPr>
      <p:scale>
        <a:sx n="1" d="1"/>
        <a:sy n="1" d="1"/>
      </p:scale>
      <p:origin x="0" y="0"/>
    </p:cViewPr>
  </p:notesTextViewPr>
  <p:notesViewPr>
    <p:cSldViewPr snapToGrid="0">
      <p:cViewPr varScale="1">
        <p:scale>
          <a:sx n="88" d="100"/>
          <a:sy n="88" d="100"/>
        </p:scale>
        <p:origin x="387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0-10T16:56:23.692" idx="2">
    <p:pos x="10" y="10"/>
    <p:text>pas sure de l'utilité</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10-10T10:34:42.131" idx="1">
    <p:pos x="10" y="10"/>
    <p:text>idéalement, on a déjà les dates des 3 cotech</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A9529E3-4B45-7F04-2902-ABC83C065C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56F55D1A-1D54-6CFB-97C1-FF801AD6B4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42C5E9-8170-F848-9F91-1B1C1A990811}" type="datetimeFigureOut">
              <a:rPr lang="fr-FR" smtClean="0"/>
              <a:t>08/11/2022</a:t>
            </a:fld>
            <a:endParaRPr lang="fr-FR"/>
          </a:p>
        </p:txBody>
      </p:sp>
      <p:sp>
        <p:nvSpPr>
          <p:cNvPr id="4" name="Espace réservé du pied de page 3">
            <a:extLst>
              <a:ext uri="{FF2B5EF4-FFF2-40B4-BE49-F238E27FC236}">
                <a16:creationId xmlns:a16="http://schemas.microsoft.com/office/drawing/2014/main" id="{7676F2BA-DD9B-843B-52A0-9C0C0A90F9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92B683CE-231D-A0FF-00F6-0D0DE01473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9F4868-D5E3-8C41-97DE-F772B80904E9}" type="slidenum">
              <a:rPr lang="fr-FR" smtClean="0"/>
              <a:t>‹N°›</a:t>
            </a:fld>
            <a:endParaRPr lang="fr-FR"/>
          </a:p>
        </p:txBody>
      </p:sp>
    </p:spTree>
    <p:extLst>
      <p:ext uri="{BB962C8B-B14F-4D97-AF65-F5344CB8AC3E}">
        <p14:creationId xmlns:p14="http://schemas.microsoft.com/office/powerpoint/2010/main" val="299465564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63FA25-819E-B8E9-2683-3941EC3C0FA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CCF000D-75D3-81B9-3246-0377080C0A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475252B-B8F1-6D1F-A777-C5CDAFAEEE2E}"/>
              </a:ext>
            </a:extLst>
          </p:cNvPr>
          <p:cNvSpPr>
            <a:spLocks noGrp="1"/>
          </p:cNvSpPr>
          <p:nvPr>
            <p:ph type="dt" sz="half" idx="10"/>
          </p:nvPr>
        </p:nvSpPr>
        <p:spPr/>
        <p:txBody>
          <a:bodyPr/>
          <a:lstStyle/>
          <a:p>
            <a:fld id="{D9AA67BF-295F-AE42-90DC-F6A85877DC54}" type="datetimeFigureOut">
              <a:rPr lang="fr-FR" smtClean="0"/>
              <a:t>08/11/2022</a:t>
            </a:fld>
            <a:endParaRPr lang="fr-FR" dirty="0"/>
          </a:p>
        </p:txBody>
      </p:sp>
      <p:sp>
        <p:nvSpPr>
          <p:cNvPr id="5" name="Espace réservé du pied de page 4">
            <a:extLst>
              <a:ext uri="{FF2B5EF4-FFF2-40B4-BE49-F238E27FC236}">
                <a16:creationId xmlns:a16="http://schemas.microsoft.com/office/drawing/2014/main" id="{21A615BC-2CF4-C4BB-3024-8CD49E6D562F}"/>
              </a:ext>
            </a:extLst>
          </p:cNvPr>
          <p:cNvSpPr>
            <a:spLocks noGrp="1"/>
          </p:cNvSpPr>
          <p:nvPr>
            <p:ph type="ftr" sz="quarter" idx="11"/>
          </p:nvPr>
        </p:nvSpPr>
        <p:spPr/>
        <p:txBody>
          <a:bodyPr/>
          <a:lstStyle/>
          <a:p>
            <a:r>
              <a:rPr lang="fr-FR" dirty="0"/>
              <a:t>SDIRVE – Comité technique</a:t>
            </a:r>
          </a:p>
        </p:txBody>
      </p:sp>
      <p:sp>
        <p:nvSpPr>
          <p:cNvPr id="6" name="Espace réservé du numéro de diapositive 5">
            <a:extLst>
              <a:ext uri="{FF2B5EF4-FFF2-40B4-BE49-F238E27FC236}">
                <a16:creationId xmlns:a16="http://schemas.microsoft.com/office/drawing/2014/main" id="{BC3F28A1-623F-CAD8-08FF-CEE946219E51}"/>
              </a:ext>
            </a:extLst>
          </p:cNvPr>
          <p:cNvSpPr>
            <a:spLocks noGrp="1"/>
          </p:cNvSpPr>
          <p:nvPr>
            <p:ph type="sldNum" sz="quarter" idx="12"/>
          </p:nvPr>
        </p:nvSpPr>
        <p:spPr/>
        <p:txBody>
          <a:bodyPr/>
          <a:lstStyle/>
          <a:p>
            <a:fld id="{BA77E267-296B-674D-ABF1-FD23BDEEBDC6}" type="slidenum">
              <a:rPr lang="fr-FR" smtClean="0"/>
              <a:t>‹N°›</a:t>
            </a:fld>
            <a:endParaRPr lang="fr-FR" dirty="0"/>
          </a:p>
        </p:txBody>
      </p:sp>
      <p:pic>
        <p:nvPicPr>
          <p:cNvPr id="7" name="Image 6">
            <a:extLst>
              <a:ext uri="{FF2B5EF4-FFF2-40B4-BE49-F238E27FC236}">
                <a16:creationId xmlns:a16="http://schemas.microsoft.com/office/drawing/2014/main" id="{5EB101B3-BD8B-F655-C275-AB1E9FDE3A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2064" y="685165"/>
            <a:ext cx="1001395" cy="874395"/>
          </a:xfrm>
          <a:prstGeom prst="rect">
            <a:avLst/>
          </a:prstGeom>
          <a:noFill/>
        </p:spPr>
      </p:pic>
      <p:pic>
        <p:nvPicPr>
          <p:cNvPr id="8" name="Image 7">
            <a:extLst>
              <a:ext uri="{FF2B5EF4-FFF2-40B4-BE49-F238E27FC236}">
                <a16:creationId xmlns:a16="http://schemas.microsoft.com/office/drawing/2014/main" id="{6034CDEA-147D-2380-E958-656F8E4CBB9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18914" y="190319"/>
            <a:ext cx="2146300" cy="316230"/>
          </a:xfrm>
          <a:prstGeom prst="rect">
            <a:avLst/>
          </a:prstGeom>
          <a:noFill/>
        </p:spPr>
      </p:pic>
      <p:pic>
        <p:nvPicPr>
          <p:cNvPr id="11266" name="Picture 2" descr="Logo SDE54">
            <a:extLst>
              <a:ext uri="{FF2B5EF4-FFF2-40B4-BE49-F238E27FC236}">
                <a16:creationId xmlns:a16="http://schemas.microsoft.com/office/drawing/2014/main" id="{F961CBB8-EDCF-8617-F3CE-BB78FA3D20E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39057" y="157162"/>
            <a:ext cx="2540000" cy="96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893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76930C-3313-07C5-FF16-D215F1D0AD0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41A90C3-8453-17FF-6863-118655F56DF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F27E0BE-0FDE-46B2-D808-457DB33B0ED0}"/>
              </a:ext>
            </a:extLst>
          </p:cNvPr>
          <p:cNvSpPr>
            <a:spLocks noGrp="1"/>
          </p:cNvSpPr>
          <p:nvPr>
            <p:ph type="dt" sz="half" idx="10"/>
          </p:nvPr>
        </p:nvSpPr>
        <p:spPr/>
        <p:txBody>
          <a:bodyPr/>
          <a:lstStyle/>
          <a:p>
            <a:fld id="{D9AA67BF-295F-AE42-90DC-F6A85877DC54}" type="datetimeFigureOut">
              <a:rPr lang="fr-FR" smtClean="0"/>
              <a:t>08/11/2022</a:t>
            </a:fld>
            <a:endParaRPr lang="fr-FR"/>
          </a:p>
        </p:txBody>
      </p:sp>
      <p:sp>
        <p:nvSpPr>
          <p:cNvPr id="5" name="Espace réservé du pied de page 4">
            <a:extLst>
              <a:ext uri="{FF2B5EF4-FFF2-40B4-BE49-F238E27FC236}">
                <a16:creationId xmlns:a16="http://schemas.microsoft.com/office/drawing/2014/main" id="{01680759-5B1B-EE60-06EC-ABECE5DC84F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CD351B1-4B99-4786-6F03-7BF155A5CDF2}"/>
              </a:ext>
            </a:extLst>
          </p:cNvPr>
          <p:cNvSpPr>
            <a:spLocks noGrp="1"/>
          </p:cNvSpPr>
          <p:nvPr>
            <p:ph type="sldNum" sz="quarter" idx="12"/>
          </p:nvPr>
        </p:nvSpPr>
        <p:spPr/>
        <p:txBody>
          <a:bodyPr/>
          <a:lstStyle/>
          <a:p>
            <a:fld id="{BA77E267-296B-674D-ABF1-FD23BDEEBDC6}" type="slidenum">
              <a:rPr lang="fr-FR" smtClean="0"/>
              <a:t>‹N°›</a:t>
            </a:fld>
            <a:endParaRPr lang="fr-FR"/>
          </a:p>
        </p:txBody>
      </p:sp>
    </p:spTree>
    <p:extLst>
      <p:ext uri="{BB962C8B-B14F-4D97-AF65-F5344CB8AC3E}">
        <p14:creationId xmlns:p14="http://schemas.microsoft.com/office/powerpoint/2010/main" val="1969421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24B9570-B77F-C77C-D066-7CD1DA70092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6CC08FF-A5D7-6B03-6500-86CB8B6B028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FC313C-6DF1-B3A9-04FF-4D28240B1EEE}"/>
              </a:ext>
            </a:extLst>
          </p:cNvPr>
          <p:cNvSpPr>
            <a:spLocks noGrp="1"/>
          </p:cNvSpPr>
          <p:nvPr>
            <p:ph type="dt" sz="half" idx="10"/>
          </p:nvPr>
        </p:nvSpPr>
        <p:spPr/>
        <p:txBody>
          <a:bodyPr/>
          <a:lstStyle/>
          <a:p>
            <a:fld id="{D9AA67BF-295F-AE42-90DC-F6A85877DC54}" type="datetimeFigureOut">
              <a:rPr lang="fr-FR" smtClean="0"/>
              <a:t>08/11/2022</a:t>
            </a:fld>
            <a:endParaRPr lang="fr-FR"/>
          </a:p>
        </p:txBody>
      </p:sp>
      <p:sp>
        <p:nvSpPr>
          <p:cNvPr id="5" name="Espace réservé du pied de page 4">
            <a:extLst>
              <a:ext uri="{FF2B5EF4-FFF2-40B4-BE49-F238E27FC236}">
                <a16:creationId xmlns:a16="http://schemas.microsoft.com/office/drawing/2014/main" id="{6C24544D-EEAA-7C6E-9E8C-BF2704B2CBE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F70B5AE-1F6F-4745-4274-CDF91FCAB0A5}"/>
              </a:ext>
            </a:extLst>
          </p:cNvPr>
          <p:cNvSpPr>
            <a:spLocks noGrp="1"/>
          </p:cNvSpPr>
          <p:nvPr>
            <p:ph type="sldNum" sz="quarter" idx="12"/>
          </p:nvPr>
        </p:nvSpPr>
        <p:spPr/>
        <p:txBody>
          <a:bodyPr/>
          <a:lstStyle/>
          <a:p>
            <a:fld id="{BA77E267-296B-674D-ABF1-FD23BDEEBDC6}" type="slidenum">
              <a:rPr lang="fr-FR" smtClean="0"/>
              <a:t>‹N°›</a:t>
            </a:fld>
            <a:endParaRPr lang="fr-FR"/>
          </a:p>
        </p:txBody>
      </p:sp>
    </p:spTree>
    <p:extLst>
      <p:ext uri="{BB962C8B-B14F-4D97-AF65-F5344CB8AC3E}">
        <p14:creationId xmlns:p14="http://schemas.microsoft.com/office/powerpoint/2010/main" val="991261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B0BC1A-BB5A-A338-CD8C-FF7A05B27CA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844BF24-B8AC-B279-B782-89C46F5505E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4EA7FF4-A662-639D-A455-09E04A80A22F}"/>
              </a:ext>
            </a:extLst>
          </p:cNvPr>
          <p:cNvSpPr>
            <a:spLocks noGrp="1"/>
          </p:cNvSpPr>
          <p:nvPr>
            <p:ph type="dt" sz="half" idx="10"/>
          </p:nvPr>
        </p:nvSpPr>
        <p:spPr/>
        <p:txBody>
          <a:bodyPr/>
          <a:lstStyle/>
          <a:p>
            <a:fld id="{D9AA67BF-295F-AE42-90DC-F6A85877DC54}" type="datetimeFigureOut">
              <a:rPr lang="fr-FR" smtClean="0"/>
              <a:t>08/11/2022</a:t>
            </a:fld>
            <a:endParaRPr lang="fr-FR"/>
          </a:p>
        </p:txBody>
      </p:sp>
      <p:sp>
        <p:nvSpPr>
          <p:cNvPr id="5" name="Espace réservé du pied de page 4">
            <a:extLst>
              <a:ext uri="{FF2B5EF4-FFF2-40B4-BE49-F238E27FC236}">
                <a16:creationId xmlns:a16="http://schemas.microsoft.com/office/drawing/2014/main" id="{46683516-8938-BF31-E882-DA2F925E26E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7ECDE83-2B7E-D357-8F31-D1F45DBC9F28}"/>
              </a:ext>
            </a:extLst>
          </p:cNvPr>
          <p:cNvSpPr>
            <a:spLocks noGrp="1"/>
          </p:cNvSpPr>
          <p:nvPr>
            <p:ph type="sldNum" sz="quarter" idx="12"/>
          </p:nvPr>
        </p:nvSpPr>
        <p:spPr/>
        <p:txBody>
          <a:bodyPr/>
          <a:lstStyle/>
          <a:p>
            <a:fld id="{BA77E267-296B-674D-ABF1-FD23BDEEBDC6}" type="slidenum">
              <a:rPr lang="fr-FR" smtClean="0"/>
              <a:t>‹N°›</a:t>
            </a:fld>
            <a:endParaRPr lang="fr-FR"/>
          </a:p>
        </p:txBody>
      </p:sp>
    </p:spTree>
    <p:extLst>
      <p:ext uri="{BB962C8B-B14F-4D97-AF65-F5344CB8AC3E}">
        <p14:creationId xmlns:p14="http://schemas.microsoft.com/office/powerpoint/2010/main" val="1864487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74EB53-9362-69FB-0F92-04E39802901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C3B0403-8064-6561-C9F8-9EAD702862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E736B07-DAF4-5FF0-7848-3A7DF70684FB}"/>
              </a:ext>
            </a:extLst>
          </p:cNvPr>
          <p:cNvSpPr>
            <a:spLocks noGrp="1"/>
          </p:cNvSpPr>
          <p:nvPr>
            <p:ph type="dt" sz="half" idx="10"/>
          </p:nvPr>
        </p:nvSpPr>
        <p:spPr/>
        <p:txBody>
          <a:bodyPr/>
          <a:lstStyle/>
          <a:p>
            <a:fld id="{D9AA67BF-295F-AE42-90DC-F6A85877DC54}" type="datetimeFigureOut">
              <a:rPr lang="fr-FR" smtClean="0"/>
              <a:t>08/11/2022</a:t>
            </a:fld>
            <a:endParaRPr lang="fr-FR"/>
          </a:p>
        </p:txBody>
      </p:sp>
      <p:sp>
        <p:nvSpPr>
          <p:cNvPr id="5" name="Espace réservé du pied de page 4">
            <a:extLst>
              <a:ext uri="{FF2B5EF4-FFF2-40B4-BE49-F238E27FC236}">
                <a16:creationId xmlns:a16="http://schemas.microsoft.com/office/drawing/2014/main" id="{19F4C7E1-F4FB-B5D8-F5FE-1903A933723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09F7B23-E274-1D60-B13E-6638EFC17989}"/>
              </a:ext>
            </a:extLst>
          </p:cNvPr>
          <p:cNvSpPr>
            <a:spLocks noGrp="1"/>
          </p:cNvSpPr>
          <p:nvPr>
            <p:ph type="sldNum" sz="quarter" idx="12"/>
          </p:nvPr>
        </p:nvSpPr>
        <p:spPr/>
        <p:txBody>
          <a:bodyPr/>
          <a:lstStyle/>
          <a:p>
            <a:fld id="{BA77E267-296B-674D-ABF1-FD23BDEEBDC6}" type="slidenum">
              <a:rPr lang="fr-FR" smtClean="0"/>
              <a:t>‹N°›</a:t>
            </a:fld>
            <a:endParaRPr lang="fr-FR"/>
          </a:p>
        </p:txBody>
      </p:sp>
    </p:spTree>
    <p:extLst>
      <p:ext uri="{BB962C8B-B14F-4D97-AF65-F5344CB8AC3E}">
        <p14:creationId xmlns:p14="http://schemas.microsoft.com/office/powerpoint/2010/main" val="3585746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345EF2-2A2B-6ABF-5120-63953E5A3AC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AA7A63B-AC0B-D50E-CE0C-55EF640A46C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E10510C-88A5-817E-B651-9587990D415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864BA27-8551-793F-B2E1-9D8BDD93F9CC}"/>
              </a:ext>
            </a:extLst>
          </p:cNvPr>
          <p:cNvSpPr>
            <a:spLocks noGrp="1"/>
          </p:cNvSpPr>
          <p:nvPr>
            <p:ph type="dt" sz="half" idx="10"/>
          </p:nvPr>
        </p:nvSpPr>
        <p:spPr/>
        <p:txBody>
          <a:bodyPr/>
          <a:lstStyle/>
          <a:p>
            <a:fld id="{D9AA67BF-295F-AE42-90DC-F6A85877DC54}" type="datetimeFigureOut">
              <a:rPr lang="fr-FR" smtClean="0"/>
              <a:t>08/11/2022</a:t>
            </a:fld>
            <a:endParaRPr lang="fr-FR"/>
          </a:p>
        </p:txBody>
      </p:sp>
      <p:sp>
        <p:nvSpPr>
          <p:cNvPr id="6" name="Espace réservé du pied de page 5">
            <a:extLst>
              <a:ext uri="{FF2B5EF4-FFF2-40B4-BE49-F238E27FC236}">
                <a16:creationId xmlns:a16="http://schemas.microsoft.com/office/drawing/2014/main" id="{F4806C55-F8D7-459A-1E7B-DF5D682DD5F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5D6569E-1EC5-D764-5CEE-9F8A46B67C16}"/>
              </a:ext>
            </a:extLst>
          </p:cNvPr>
          <p:cNvSpPr>
            <a:spLocks noGrp="1"/>
          </p:cNvSpPr>
          <p:nvPr>
            <p:ph type="sldNum" sz="quarter" idx="12"/>
          </p:nvPr>
        </p:nvSpPr>
        <p:spPr/>
        <p:txBody>
          <a:bodyPr/>
          <a:lstStyle/>
          <a:p>
            <a:fld id="{BA77E267-296B-674D-ABF1-FD23BDEEBDC6}" type="slidenum">
              <a:rPr lang="fr-FR" smtClean="0"/>
              <a:t>‹N°›</a:t>
            </a:fld>
            <a:endParaRPr lang="fr-FR"/>
          </a:p>
        </p:txBody>
      </p:sp>
    </p:spTree>
    <p:extLst>
      <p:ext uri="{BB962C8B-B14F-4D97-AF65-F5344CB8AC3E}">
        <p14:creationId xmlns:p14="http://schemas.microsoft.com/office/powerpoint/2010/main" val="1772416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B4D0C6-E579-F318-35D4-8801C1C88B1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925FA48-0E63-8724-6B06-C30404E8D9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55AE2F8-1ADF-7B4C-0E36-314A783DBD8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1094420-E4B4-E66F-C477-89C0C0E0B9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F1EEA75-452E-0071-2930-20AA9D69510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E575DF0-D9AB-3244-41B6-AE93B44CEBFD}"/>
              </a:ext>
            </a:extLst>
          </p:cNvPr>
          <p:cNvSpPr>
            <a:spLocks noGrp="1"/>
          </p:cNvSpPr>
          <p:nvPr>
            <p:ph type="dt" sz="half" idx="10"/>
          </p:nvPr>
        </p:nvSpPr>
        <p:spPr/>
        <p:txBody>
          <a:bodyPr/>
          <a:lstStyle/>
          <a:p>
            <a:fld id="{D9AA67BF-295F-AE42-90DC-F6A85877DC54}" type="datetimeFigureOut">
              <a:rPr lang="fr-FR" smtClean="0"/>
              <a:t>08/11/2022</a:t>
            </a:fld>
            <a:endParaRPr lang="fr-FR"/>
          </a:p>
        </p:txBody>
      </p:sp>
      <p:sp>
        <p:nvSpPr>
          <p:cNvPr id="8" name="Espace réservé du pied de page 7">
            <a:extLst>
              <a:ext uri="{FF2B5EF4-FFF2-40B4-BE49-F238E27FC236}">
                <a16:creationId xmlns:a16="http://schemas.microsoft.com/office/drawing/2014/main" id="{833E1A7A-0D61-A336-46A4-2D2DB091DA8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2A322ED-8D8E-9C83-6690-685585DB05FC}"/>
              </a:ext>
            </a:extLst>
          </p:cNvPr>
          <p:cNvSpPr>
            <a:spLocks noGrp="1"/>
          </p:cNvSpPr>
          <p:nvPr>
            <p:ph type="sldNum" sz="quarter" idx="12"/>
          </p:nvPr>
        </p:nvSpPr>
        <p:spPr/>
        <p:txBody>
          <a:bodyPr/>
          <a:lstStyle/>
          <a:p>
            <a:fld id="{BA77E267-296B-674D-ABF1-FD23BDEEBDC6}" type="slidenum">
              <a:rPr lang="fr-FR" smtClean="0"/>
              <a:t>‹N°›</a:t>
            </a:fld>
            <a:endParaRPr lang="fr-FR"/>
          </a:p>
        </p:txBody>
      </p:sp>
    </p:spTree>
    <p:extLst>
      <p:ext uri="{BB962C8B-B14F-4D97-AF65-F5344CB8AC3E}">
        <p14:creationId xmlns:p14="http://schemas.microsoft.com/office/powerpoint/2010/main" val="44772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99FF14-78B1-0102-81FF-5EAC3B02740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6AEA214-DDA2-EA73-C890-AE208CE1DA54}"/>
              </a:ext>
            </a:extLst>
          </p:cNvPr>
          <p:cNvSpPr>
            <a:spLocks noGrp="1"/>
          </p:cNvSpPr>
          <p:nvPr>
            <p:ph type="dt" sz="half" idx="10"/>
          </p:nvPr>
        </p:nvSpPr>
        <p:spPr/>
        <p:txBody>
          <a:bodyPr/>
          <a:lstStyle/>
          <a:p>
            <a:fld id="{D9AA67BF-295F-AE42-90DC-F6A85877DC54}" type="datetimeFigureOut">
              <a:rPr lang="fr-FR" smtClean="0"/>
              <a:t>08/11/2022</a:t>
            </a:fld>
            <a:endParaRPr lang="fr-FR"/>
          </a:p>
        </p:txBody>
      </p:sp>
      <p:sp>
        <p:nvSpPr>
          <p:cNvPr id="4" name="Espace réservé du pied de page 3">
            <a:extLst>
              <a:ext uri="{FF2B5EF4-FFF2-40B4-BE49-F238E27FC236}">
                <a16:creationId xmlns:a16="http://schemas.microsoft.com/office/drawing/2014/main" id="{D8ECE932-9F8D-2478-E6A9-6CB96FD9C03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A4C7F4C-95D1-B470-600B-2217A583304C}"/>
              </a:ext>
            </a:extLst>
          </p:cNvPr>
          <p:cNvSpPr>
            <a:spLocks noGrp="1"/>
          </p:cNvSpPr>
          <p:nvPr>
            <p:ph type="sldNum" sz="quarter" idx="12"/>
          </p:nvPr>
        </p:nvSpPr>
        <p:spPr/>
        <p:txBody>
          <a:bodyPr/>
          <a:lstStyle/>
          <a:p>
            <a:fld id="{BA77E267-296B-674D-ABF1-FD23BDEEBDC6}" type="slidenum">
              <a:rPr lang="fr-FR" smtClean="0"/>
              <a:t>‹N°›</a:t>
            </a:fld>
            <a:endParaRPr lang="fr-FR"/>
          </a:p>
        </p:txBody>
      </p:sp>
    </p:spTree>
    <p:extLst>
      <p:ext uri="{BB962C8B-B14F-4D97-AF65-F5344CB8AC3E}">
        <p14:creationId xmlns:p14="http://schemas.microsoft.com/office/powerpoint/2010/main" val="1101710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46A65A5-9172-5763-5F80-8687CC7B6D01}"/>
              </a:ext>
            </a:extLst>
          </p:cNvPr>
          <p:cNvSpPr>
            <a:spLocks noGrp="1"/>
          </p:cNvSpPr>
          <p:nvPr>
            <p:ph type="dt" sz="half" idx="10"/>
          </p:nvPr>
        </p:nvSpPr>
        <p:spPr/>
        <p:txBody>
          <a:bodyPr/>
          <a:lstStyle/>
          <a:p>
            <a:fld id="{D9AA67BF-295F-AE42-90DC-F6A85877DC54}" type="datetimeFigureOut">
              <a:rPr lang="fr-FR" smtClean="0"/>
              <a:t>08/11/2022</a:t>
            </a:fld>
            <a:endParaRPr lang="fr-FR"/>
          </a:p>
        </p:txBody>
      </p:sp>
      <p:sp>
        <p:nvSpPr>
          <p:cNvPr id="3" name="Espace réservé du pied de page 2">
            <a:extLst>
              <a:ext uri="{FF2B5EF4-FFF2-40B4-BE49-F238E27FC236}">
                <a16:creationId xmlns:a16="http://schemas.microsoft.com/office/drawing/2014/main" id="{8816616B-126A-A0A3-1CBB-2E90E41F830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E6A7E08-0848-2D72-5F30-8920F19530E6}"/>
              </a:ext>
            </a:extLst>
          </p:cNvPr>
          <p:cNvSpPr>
            <a:spLocks noGrp="1"/>
          </p:cNvSpPr>
          <p:nvPr>
            <p:ph type="sldNum" sz="quarter" idx="12"/>
          </p:nvPr>
        </p:nvSpPr>
        <p:spPr/>
        <p:txBody>
          <a:bodyPr/>
          <a:lstStyle/>
          <a:p>
            <a:fld id="{BA77E267-296B-674D-ABF1-FD23BDEEBDC6}" type="slidenum">
              <a:rPr lang="fr-FR" smtClean="0"/>
              <a:t>‹N°›</a:t>
            </a:fld>
            <a:endParaRPr lang="fr-FR"/>
          </a:p>
        </p:txBody>
      </p:sp>
    </p:spTree>
    <p:extLst>
      <p:ext uri="{BB962C8B-B14F-4D97-AF65-F5344CB8AC3E}">
        <p14:creationId xmlns:p14="http://schemas.microsoft.com/office/powerpoint/2010/main" val="3928567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0E813-DEFF-AEC6-EDBF-BCCF45ECB5C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CDD365A-1CFF-DED3-C19E-66369D714F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623B810-8E3C-8024-D0C7-485C003C32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FD69823-2E81-B375-F9AF-7DFC7360B716}"/>
              </a:ext>
            </a:extLst>
          </p:cNvPr>
          <p:cNvSpPr>
            <a:spLocks noGrp="1"/>
          </p:cNvSpPr>
          <p:nvPr>
            <p:ph type="dt" sz="half" idx="10"/>
          </p:nvPr>
        </p:nvSpPr>
        <p:spPr/>
        <p:txBody>
          <a:bodyPr/>
          <a:lstStyle/>
          <a:p>
            <a:fld id="{D9AA67BF-295F-AE42-90DC-F6A85877DC54}" type="datetimeFigureOut">
              <a:rPr lang="fr-FR" smtClean="0"/>
              <a:t>08/11/2022</a:t>
            </a:fld>
            <a:endParaRPr lang="fr-FR"/>
          </a:p>
        </p:txBody>
      </p:sp>
      <p:sp>
        <p:nvSpPr>
          <p:cNvPr id="6" name="Espace réservé du pied de page 5">
            <a:extLst>
              <a:ext uri="{FF2B5EF4-FFF2-40B4-BE49-F238E27FC236}">
                <a16:creationId xmlns:a16="http://schemas.microsoft.com/office/drawing/2014/main" id="{10610513-69CD-EE6C-8EED-C9F4BD031FA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5C0BFC0-0C1E-35DF-52C7-81F35F931707}"/>
              </a:ext>
            </a:extLst>
          </p:cNvPr>
          <p:cNvSpPr>
            <a:spLocks noGrp="1"/>
          </p:cNvSpPr>
          <p:nvPr>
            <p:ph type="sldNum" sz="quarter" idx="12"/>
          </p:nvPr>
        </p:nvSpPr>
        <p:spPr/>
        <p:txBody>
          <a:bodyPr/>
          <a:lstStyle/>
          <a:p>
            <a:fld id="{BA77E267-296B-674D-ABF1-FD23BDEEBDC6}" type="slidenum">
              <a:rPr lang="fr-FR" smtClean="0"/>
              <a:t>‹N°›</a:t>
            </a:fld>
            <a:endParaRPr lang="fr-FR"/>
          </a:p>
        </p:txBody>
      </p:sp>
    </p:spTree>
    <p:extLst>
      <p:ext uri="{BB962C8B-B14F-4D97-AF65-F5344CB8AC3E}">
        <p14:creationId xmlns:p14="http://schemas.microsoft.com/office/powerpoint/2010/main" val="3217256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E48EDE-BD3A-147F-66C6-8F2914BC378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5B2BAC8-C2D5-B357-11A3-E63C129964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4C9D7E8-421B-440A-248D-5EE3D46125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3C70EA4-4912-18A7-162A-38F07919103A}"/>
              </a:ext>
            </a:extLst>
          </p:cNvPr>
          <p:cNvSpPr>
            <a:spLocks noGrp="1"/>
          </p:cNvSpPr>
          <p:nvPr>
            <p:ph type="dt" sz="half" idx="10"/>
          </p:nvPr>
        </p:nvSpPr>
        <p:spPr/>
        <p:txBody>
          <a:bodyPr/>
          <a:lstStyle/>
          <a:p>
            <a:fld id="{D9AA67BF-295F-AE42-90DC-F6A85877DC54}" type="datetimeFigureOut">
              <a:rPr lang="fr-FR" smtClean="0"/>
              <a:t>08/11/2022</a:t>
            </a:fld>
            <a:endParaRPr lang="fr-FR"/>
          </a:p>
        </p:txBody>
      </p:sp>
      <p:sp>
        <p:nvSpPr>
          <p:cNvPr id="6" name="Espace réservé du pied de page 5">
            <a:extLst>
              <a:ext uri="{FF2B5EF4-FFF2-40B4-BE49-F238E27FC236}">
                <a16:creationId xmlns:a16="http://schemas.microsoft.com/office/drawing/2014/main" id="{C3BDE43A-DA87-8A7C-C805-C60FDA4FB6E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2EA197A-BBDC-B2F4-1057-2EFA9AD6719E}"/>
              </a:ext>
            </a:extLst>
          </p:cNvPr>
          <p:cNvSpPr>
            <a:spLocks noGrp="1"/>
          </p:cNvSpPr>
          <p:nvPr>
            <p:ph type="sldNum" sz="quarter" idx="12"/>
          </p:nvPr>
        </p:nvSpPr>
        <p:spPr/>
        <p:txBody>
          <a:bodyPr/>
          <a:lstStyle/>
          <a:p>
            <a:fld id="{BA77E267-296B-674D-ABF1-FD23BDEEBDC6}" type="slidenum">
              <a:rPr lang="fr-FR" smtClean="0"/>
              <a:t>‹N°›</a:t>
            </a:fld>
            <a:endParaRPr lang="fr-FR"/>
          </a:p>
        </p:txBody>
      </p:sp>
    </p:spTree>
    <p:extLst>
      <p:ext uri="{BB962C8B-B14F-4D97-AF65-F5344CB8AC3E}">
        <p14:creationId xmlns:p14="http://schemas.microsoft.com/office/powerpoint/2010/main" val="335046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765FFA9-8470-D131-5CFF-F9CC0939A4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0ED21C2-E975-87F2-A6D5-ED1EB6ADBC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7A93B85-2F18-E412-FDFC-71F4622694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AA67BF-295F-AE42-90DC-F6A85877DC54}" type="datetimeFigureOut">
              <a:rPr lang="fr-FR" smtClean="0"/>
              <a:t>08/11/2022</a:t>
            </a:fld>
            <a:endParaRPr lang="fr-FR"/>
          </a:p>
        </p:txBody>
      </p:sp>
      <p:sp>
        <p:nvSpPr>
          <p:cNvPr id="5" name="Espace réservé du pied de page 4">
            <a:extLst>
              <a:ext uri="{FF2B5EF4-FFF2-40B4-BE49-F238E27FC236}">
                <a16:creationId xmlns:a16="http://schemas.microsoft.com/office/drawing/2014/main" id="{7BC2F6BF-584D-8D74-EB98-7738937619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1F4219A-6B55-03FB-6968-F1599D4033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77E267-296B-674D-ABF1-FD23BDEEBDC6}" type="slidenum">
              <a:rPr lang="fr-FR" smtClean="0"/>
              <a:t>‹N°›</a:t>
            </a:fld>
            <a:endParaRPr lang="fr-FR"/>
          </a:p>
        </p:txBody>
      </p:sp>
    </p:spTree>
    <p:extLst>
      <p:ext uri="{BB962C8B-B14F-4D97-AF65-F5344CB8AC3E}">
        <p14:creationId xmlns:p14="http://schemas.microsoft.com/office/powerpoint/2010/main" val="1424135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legifrance.gouv.fr/loda/id/JORFTEXT000043490176/" TargetMode="External"/><Relationship Id="rId2" Type="http://schemas.openxmlformats.org/officeDocument/2006/relationships/hyperlink" Target="https://www.legifrance.gouv.fr/jorf/id/JORFTEXT000043490106" TargetMode="Externa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legifrance.gouv.fr/jorf/id/JORFTEXT00004349012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comments" Target="../comments/comment2.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812BE3-7C80-F0AC-79D4-2534D7F3F5C1}"/>
              </a:ext>
            </a:extLst>
          </p:cNvPr>
          <p:cNvSpPr>
            <a:spLocks noGrp="1"/>
          </p:cNvSpPr>
          <p:nvPr>
            <p:ph type="ctrTitle"/>
          </p:nvPr>
        </p:nvSpPr>
        <p:spPr>
          <a:xfrm>
            <a:off x="875817" y="2600324"/>
            <a:ext cx="10440365" cy="1222033"/>
          </a:xfrm>
        </p:spPr>
        <p:txBody>
          <a:bodyPr>
            <a:normAutofit fontScale="90000"/>
          </a:bodyPr>
          <a:lstStyle/>
          <a:p>
            <a:r>
              <a:rPr lang="fr-FR" sz="3200" b="1" dirty="0">
                <a:latin typeface="+mn-lt"/>
              </a:rPr>
              <a:t>Elaboration du SDIRVE du Syndicat départemental d’électricité de Meurthe et Moselle (SDE 54) et de la Métropole du Grand Nancy</a:t>
            </a:r>
          </a:p>
        </p:txBody>
      </p:sp>
      <p:sp>
        <p:nvSpPr>
          <p:cNvPr id="3" name="Sous-titre 2">
            <a:extLst>
              <a:ext uri="{FF2B5EF4-FFF2-40B4-BE49-F238E27FC236}">
                <a16:creationId xmlns:a16="http://schemas.microsoft.com/office/drawing/2014/main" id="{57D2B6BB-F801-099B-7991-A24DD5A0C13F}"/>
              </a:ext>
            </a:extLst>
          </p:cNvPr>
          <p:cNvSpPr>
            <a:spLocks noGrp="1"/>
          </p:cNvSpPr>
          <p:nvPr>
            <p:ph type="subTitle" idx="1"/>
          </p:nvPr>
        </p:nvSpPr>
        <p:spPr>
          <a:xfrm>
            <a:off x="1270985" y="4471987"/>
            <a:ext cx="9144000" cy="814387"/>
          </a:xfrm>
        </p:spPr>
        <p:txBody>
          <a:bodyPr>
            <a:normAutofit/>
          </a:bodyPr>
          <a:lstStyle/>
          <a:p>
            <a:r>
              <a:rPr lang="fr-FR" sz="3200" b="1" i="1" dirty="0"/>
              <a:t>Comité technique du 9 novembre 2022</a:t>
            </a:r>
          </a:p>
        </p:txBody>
      </p:sp>
      <p:pic>
        <p:nvPicPr>
          <p:cNvPr id="5" name="Graphique 4">
            <a:extLst>
              <a:ext uri="{FF2B5EF4-FFF2-40B4-BE49-F238E27FC236}">
                <a16:creationId xmlns:a16="http://schemas.microsoft.com/office/drawing/2014/main" id="{64CE5892-436D-455D-9553-F89AED3BE8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2319991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C5033CA-27C8-E007-C3A3-A2EAD1C74F38}"/>
              </a:ext>
            </a:extLst>
          </p:cNvPr>
          <p:cNvSpPr txBox="1"/>
          <p:nvPr/>
        </p:nvSpPr>
        <p:spPr>
          <a:xfrm>
            <a:off x="3240596" y="1155700"/>
            <a:ext cx="6507956" cy="523220"/>
          </a:xfrm>
          <a:prstGeom prst="rect">
            <a:avLst/>
          </a:prstGeom>
          <a:noFill/>
        </p:spPr>
        <p:txBody>
          <a:bodyPr wrap="square">
            <a:spAutoFit/>
          </a:bodyPr>
          <a:lstStyle/>
          <a:p>
            <a:r>
              <a:rPr lang="fr-FR" sz="2800" b="1" dirty="0">
                <a:effectLst/>
                <a:ea typeface="Calibri" panose="020F0502020204030204" pitchFamily="34" charset="0"/>
                <a:cs typeface="Calibri" panose="020F0502020204030204" pitchFamily="34" charset="0"/>
              </a:rPr>
              <a:t>3 - </a:t>
            </a:r>
            <a:r>
              <a:rPr lang="fr-FR" sz="2800" b="1" dirty="0">
                <a:effectLst/>
                <a:ea typeface="Calibri" panose="020F0502020204030204" pitchFamily="34" charset="0"/>
              </a:rPr>
              <a:t>Les IRVE</a:t>
            </a:r>
            <a:r>
              <a:rPr lang="fr-FR" sz="2800" dirty="0">
                <a:effectLst/>
              </a:rPr>
              <a:t> </a:t>
            </a:r>
            <a:endParaRPr lang="fr-FR" sz="2800" dirty="0">
              <a:effectLst/>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8DA95ABB-8ACD-1C8E-E39E-59CA1858264A}"/>
              </a:ext>
            </a:extLst>
          </p:cNvPr>
          <p:cNvSpPr txBox="1"/>
          <p:nvPr/>
        </p:nvSpPr>
        <p:spPr>
          <a:xfrm>
            <a:off x="626380" y="1698215"/>
            <a:ext cx="11054259" cy="1477328"/>
          </a:xfrm>
          <a:prstGeom prst="rect">
            <a:avLst/>
          </a:prstGeom>
          <a:noFill/>
        </p:spPr>
        <p:txBody>
          <a:bodyPr wrap="square">
            <a:spAutoFit/>
          </a:bodyPr>
          <a:lstStyle/>
          <a:p>
            <a:r>
              <a:rPr lang="fr-FR" b="1" dirty="0">
                <a:effectLst/>
                <a:latin typeface="Calibri" panose="020F0502020204030204" pitchFamily="34" charset="0"/>
                <a:ea typeface="Calibri" panose="020F0502020204030204" pitchFamily="34" charset="0"/>
                <a:cs typeface="Calibri" panose="020F0502020204030204" pitchFamily="34" charset="0"/>
              </a:rPr>
              <a:t>Infrastructures de recharge pour véhicules électriques (IRVE) </a:t>
            </a:r>
            <a:r>
              <a:rPr lang="fr-FR" b="1" dirty="0">
                <a:effectLst/>
                <a:latin typeface="Calibri" panose="020F0502020204030204" pitchFamily="34" charset="0"/>
                <a:ea typeface="Calibri" panose="020F0502020204030204" pitchFamily="34" charset="0"/>
              </a:rPr>
              <a:t>ouvertes au public : </a:t>
            </a:r>
            <a:endParaRPr lang="fr-FR" b="1" dirty="0">
              <a:effectLst/>
              <a:latin typeface="Calibri" panose="020F0502020204030204" pitchFamily="34" charset="0"/>
              <a:ea typeface="Calibri" panose="020F0502020204030204" pitchFamily="34" charset="0"/>
              <a:cs typeface="Times New Roman" panose="02020603050405020304" pitchFamily="18" charset="0"/>
            </a:endParaRPr>
          </a:p>
          <a:p>
            <a:pPr lvl="0"/>
            <a:r>
              <a:rPr lang="fr-FR" dirty="0">
                <a:effectLst/>
                <a:latin typeface="Calibri" panose="020F0502020204030204" pitchFamily="34" charset="0"/>
                <a:ea typeface="Calibri" panose="020F0502020204030204" pitchFamily="34" charset="0"/>
              </a:rPr>
              <a:t>69 428 soit 103 points de recharge pour 100 000 hab. Objectif de 100.000 IRVE.</a:t>
            </a:r>
            <a:endParaRPr lang="fr-FR" dirty="0">
              <a:effectLst/>
              <a:latin typeface="Times New Roman" panose="02020603050405020304" pitchFamily="18" charset="0"/>
              <a:ea typeface="Calibri" panose="020F0502020204030204" pitchFamily="34" charset="0"/>
            </a:endParaRPr>
          </a:p>
          <a:p>
            <a:r>
              <a:rPr lang="fr-FR" b="1" dirty="0">
                <a:effectLst/>
                <a:latin typeface="Calibri" panose="020F0502020204030204" pitchFamily="34" charset="0"/>
                <a:ea typeface="Calibri" panose="020F0502020204030204" pitchFamily="34" charset="0"/>
                <a:cs typeface="Calibri" panose="020F0502020204030204" pitchFamily="34" charset="0"/>
              </a:rPr>
              <a:t> </a:t>
            </a:r>
            <a:endParaRPr lang="fr-FR" b="1" dirty="0">
              <a:effectLst/>
              <a:latin typeface="Calibri" panose="020F0502020204030204" pitchFamily="34" charset="0"/>
              <a:ea typeface="Calibri" panose="020F0502020204030204" pitchFamily="34" charset="0"/>
              <a:cs typeface="Times New Roman" panose="02020603050405020304" pitchFamily="18" charset="0"/>
            </a:endParaRPr>
          </a:p>
          <a:p>
            <a:r>
              <a:rPr lang="fr-FR" b="1" dirty="0">
                <a:effectLst/>
                <a:latin typeface="Calibri" panose="020F0502020204030204" pitchFamily="34" charset="0"/>
                <a:ea typeface="Calibri" panose="020F0502020204030204" pitchFamily="34" charset="0"/>
                <a:cs typeface="Calibri" panose="020F0502020204030204" pitchFamily="34" charset="0"/>
              </a:rPr>
              <a:t>Le déploiement s’accélère : </a:t>
            </a:r>
            <a:r>
              <a:rPr lang="fr-FR" dirty="0">
                <a:effectLst/>
                <a:latin typeface="Calibri" panose="020F0502020204030204" pitchFamily="34" charset="0"/>
                <a:ea typeface="Calibri" panose="020F0502020204030204" pitchFamily="34" charset="0"/>
              </a:rPr>
              <a:t>21.000 bornes installées en 2021 (+ 50 % par rapport à 2020). Le rythme était jusqu’alors de l’ordre des 4 000 par an.</a:t>
            </a:r>
            <a:endParaRPr lang="fr-FR" dirty="0">
              <a:effectLst/>
              <a:latin typeface="Times New Roman" panose="02020603050405020304" pitchFamily="18" charset="0"/>
              <a:ea typeface="Calibri" panose="020F0502020204030204" pitchFamily="34" charset="0"/>
            </a:endParaRPr>
          </a:p>
        </p:txBody>
      </p:sp>
      <p:pic>
        <p:nvPicPr>
          <p:cNvPr id="7" name="Image 6">
            <a:extLst>
              <a:ext uri="{FF2B5EF4-FFF2-40B4-BE49-F238E27FC236}">
                <a16:creationId xmlns:a16="http://schemas.microsoft.com/office/drawing/2014/main" id="{405DC520-3B9C-04F0-6C2D-1B7756667CEC}"/>
              </a:ext>
            </a:extLst>
          </p:cNvPr>
          <p:cNvPicPr>
            <a:picLocks noChangeAspect="1"/>
          </p:cNvPicPr>
          <p:nvPr/>
        </p:nvPicPr>
        <p:blipFill rotWithShape="1">
          <a:blip r:embed="rId2"/>
          <a:srcRect r="3070" b="5762"/>
          <a:stretch/>
        </p:blipFill>
        <p:spPr>
          <a:xfrm>
            <a:off x="821795" y="3205710"/>
            <a:ext cx="5168039" cy="3267010"/>
          </a:xfrm>
          <a:prstGeom prst="rect">
            <a:avLst/>
          </a:prstGeom>
        </p:spPr>
      </p:pic>
      <p:sp>
        <p:nvSpPr>
          <p:cNvPr id="9" name="ZoneTexte 8">
            <a:extLst>
              <a:ext uri="{FF2B5EF4-FFF2-40B4-BE49-F238E27FC236}">
                <a16:creationId xmlns:a16="http://schemas.microsoft.com/office/drawing/2014/main" id="{6774347F-BB55-C551-EC0E-E1AE4992EF8B}"/>
              </a:ext>
            </a:extLst>
          </p:cNvPr>
          <p:cNvSpPr txBox="1"/>
          <p:nvPr/>
        </p:nvSpPr>
        <p:spPr>
          <a:xfrm>
            <a:off x="6347847" y="5382910"/>
            <a:ext cx="6099858" cy="369332"/>
          </a:xfrm>
          <a:prstGeom prst="rect">
            <a:avLst/>
          </a:prstGeom>
          <a:noFill/>
        </p:spPr>
        <p:txBody>
          <a:bodyPr wrap="square">
            <a:spAutoFit/>
          </a:bodyPr>
          <a:lstStyle/>
          <a:p>
            <a:r>
              <a:rPr lang="fr-FR" b="0" i="0" dirty="0">
                <a:solidFill>
                  <a:srgbClr val="414856"/>
                </a:solidFill>
                <a:effectLst/>
                <a:latin typeface="Marianne"/>
              </a:rPr>
              <a:t>Crédit : AVERE</a:t>
            </a:r>
            <a:endParaRPr lang="fr-FR" dirty="0"/>
          </a:p>
        </p:txBody>
      </p:sp>
      <p:pic>
        <p:nvPicPr>
          <p:cNvPr id="2" name="Graphique 1">
            <a:extLst>
              <a:ext uri="{FF2B5EF4-FFF2-40B4-BE49-F238E27FC236}">
                <a16:creationId xmlns:a16="http://schemas.microsoft.com/office/drawing/2014/main" id="{9C21053F-35B5-2BF6-1CCE-E8E77E1363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0596" y="185548"/>
            <a:ext cx="2109207" cy="893444"/>
          </a:xfrm>
          <a:prstGeom prst="rect">
            <a:avLst/>
          </a:prstGeom>
        </p:spPr>
      </p:pic>
      <p:pic>
        <p:nvPicPr>
          <p:cNvPr id="3" name="Image 2">
            <a:extLst>
              <a:ext uri="{FF2B5EF4-FFF2-40B4-BE49-F238E27FC236}">
                <a16:creationId xmlns:a16="http://schemas.microsoft.com/office/drawing/2014/main" id="{C7B564BD-52AD-AF32-A5A5-6ED2B830B0A0}"/>
              </a:ext>
            </a:extLst>
          </p:cNvPr>
          <p:cNvPicPr>
            <a:picLocks noChangeAspect="1"/>
          </p:cNvPicPr>
          <p:nvPr/>
        </p:nvPicPr>
        <p:blipFill rotWithShape="1">
          <a:blip r:embed="rId5"/>
          <a:srcRect l="50200" b="14554"/>
          <a:stretch/>
        </p:blipFill>
        <p:spPr>
          <a:xfrm>
            <a:off x="8075488" y="2863624"/>
            <a:ext cx="3490132" cy="3851487"/>
          </a:xfrm>
          <a:prstGeom prst="rect">
            <a:avLst/>
          </a:prstGeom>
        </p:spPr>
      </p:pic>
    </p:spTree>
    <p:extLst>
      <p:ext uri="{BB962C8B-B14F-4D97-AF65-F5344CB8AC3E}">
        <p14:creationId xmlns:p14="http://schemas.microsoft.com/office/powerpoint/2010/main" val="701090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C5033CA-27C8-E007-C3A3-A2EAD1C74F38}"/>
              </a:ext>
            </a:extLst>
          </p:cNvPr>
          <p:cNvSpPr txBox="1"/>
          <p:nvPr/>
        </p:nvSpPr>
        <p:spPr>
          <a:xfrm>
            <a:off x="3234927" y="1037526"/>
            <a:ext cx="6507956" cy="523220"/>
          </a:xfrm>
          <a:prstGeom prst="rect">
            <a:avLst/>
          </a:prstGeom>
          <a:noFill/>
        </p:spPr>
        <p:txBody>
          <a:bodyPr wrap="square">
            <a:spAutoFit/>
          </a:bodyPr>
          <a:lstStyle/>
          <a:p>
            <a:r>
              <a:rPr lang="fr-FR" sz="2800" b="1" dirty="0">
                <a:effectLst/>
                <a:ea typeface="Calibri" panose="020F0502020204030204" pitchFamily="34" charset="0"/>
                <a:cs typeface="Calibri" panose="020F0502020204030204" pitchFamily="34" charset="0"/>
              </a:rPr>
              <a:t>3 - </a:t>
            </a:r>
            <a:r>
              <a:rPr lang="fr-FR" sz="2800" b="1" dirty="0">
                <a:effectLst/>
                <a:ea typeface="Calibri" panose="020F0502020204030204" pitchFamily="34" charset="0"/>
              </a:rPr>
              <a:t>Les IRVE</a:t>
            </a:r>
            <a:endParaRPr lang="fr-FR" sz="2800" dirty="0">
              <a:effectLst/>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782CEC07-BF3A-4295-2BBB-04BFCD292CB9}"/>
              </a:ext>
            </a:extLst>
          </p:cNvPr>
          <p:cNvSpPr txBox="1"/>
          <p:nvPr/>
        </p:nvSpPr>
        <p:spPr>
          <a:xfrm>
            <a:off x="767431" y="1930970"/>
            <a:ext cx="5567362" cy="3785652"/>
          </a:xfrm>
          <a:prstGeom prst="rect">
            <a:avLst/>
          </a:prstGeom>
          <a:noFill/>
        </p:spPr>
        <p:txBody>
          <a:bodyPr wrap="square">
            <a:spAutoFit/>
          </a:bodyPr>
          <a:lstStyle/>
          <a:p>
            <a:r>
              <a:rPr lang="fr-FR" sz="2000" b="1" u="sng" dirty="0">
                <a:effectLst/>
                <a:ea typeface="Calibri" panose="020F0502020204030204" pitchFamily="34" charset="0"/>
                <a:cs typeface="Calibri" panose="020F0502020204030204" pitchFamily="34" charset="0"/>
              </a:rPr>
              <a:t>IRVE publiques (source ADEME)</a:t>
            </a:r>
          </a:p>
          <a:p>
            <a:endParaRPr lang="fr-FR" sz="2000" b="1" dirty="0">
              <a:effectLs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fr-FR" sz="2000" dirty="0">
                <a:effectLst/>
                <a:ea typeface="Calibri" panose="020F0502020204030204" pitchFamily="34" charset="0"/>
                <a:cs typeface="Calibri" panose="020F0502020204030204" pitchFamily="34" charset="0"/>
              </a:rPr>
              <a:t>Jusqu’aux années 2010 : déploiement au compte-gouttes </a:t>
            </a:r>
            <a:endParaRPr lang="fr-FR" sz="2000" dirty="0">
              <a:effectLs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fr-FR" sz="2000" dirty="0">
                <a:effectLst/>
                <a:ea typeface="Calibri" panose="020F0502020204030204" pitchFamily="34" charset="0"/>
                <a:cs typeface="Calibri" panose="020F0502020204030204" pitchFamily="34" charset="0"/>
              </a:rPr>
              <a:t>Depuis 2013 : accélération (PIA de l’ADEME)</a:t>
            </a:r>
            <a:endParaRPr lang="fr-FR" sz="2000" dirty="0">
              <a:effectLs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fr-FR" sz="2000" dirty="0">
                <a:effectLst/>
                <a:ea typeface="Calibri" panose="020F0502020204030204" pitchFamily="34" charset="0"/>
                <a:cs typeface="Calibri" panose="020F0502020204030204" pitchFamily="34" charset="0"/>
              </a:rPr>
              <a:t>Soutien de l’Etat largement relayé par les collectivités (notamment SDE)</a:t>
            </a:r>
            <a:endParaRPr lang="fr-FR" sz="2000" dirty="0">
              <a:effectLs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fr-FR" sz="2000" dirty="0">
                <a:effectLst/>
                <a:ea typeface="Calibri" panose="020F0502020204030204" pitchFamily="34" charset="0"/>
                <a:cs typeface="Calibri" panose="020F0502020204030204" pitchFamily="34" charset="0"/>
              </a:rPr>
              <a:t>2013 – 2020 : le parc passe de 3000 à 32000 IRVE / Aujourd’hui, plus de 69.000</a:t>
            </a:r>
            <a:endParaRPr lang="fr-FR" sz="2000" dirty="0">
              <a:effectLs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fr-FR" sz="2000" dirty="0">
                <a:solidFill>
                  <a:srgbClr val="000000"/>
                </a:solidFill>
                <a:effectLst/>
                <a:ea typeface="Calibri" panose="020F0502020204030204" pitchFamily="34" charset="0"/>
                <a:cs typeface="Calibri" panose="020F0502020204030204" pitchFamily="34" charset="0"/>
              </a:rPr>
              <a:t>Le dispositif PIA représente 11 000 PDC, il a donc suscité un effet d’entraînement au-delà des subventions et structuré le marché </a:t>
            </a:r>
            <a:endParaRPr lang="fr-FR" sz="2000" dirty="0">
              <a:ea typeface="Calibri" panose="020F0502020204030204" pitchFamily="34" charset="0"/>
              <a:cs typeface="Times New Roman" panose="02020603050405020304" pitchFamily="18" charset="0"/>
            </a:endParaRPr>
          </a:p>
        </p:txBody>
      </p:sp>
      <p:pic>
        <p:nvPicPr>
          <p:cNvPr id="13" name="Image 12">
            <a:extLst>
              <a:ext uri="{FF2B5EF4-FFF2-40B4-BE49-F238E27FC236}">
                <a16:creationId xmlns:a16="http://schemas.microsoft.com/office/drawing/2014/main" id="{9A0CCD98-8457-A42B-6F6C-003B66036E11}"/>
              </a:ext>
            </a:extLst>
          </p:cNvPr>
          <p:cNvPicPr>
            <a:picLocks noChangeAspect="1"/>
          </p:cNvPicPr>
          <p:nvPr/>
        </p:nvPicPr>
        <p:blipFill>
          <a:blip r:embed="rId2"/>
          <a:stretch>
            <a:fillRect/>
          </a:stretch>
        </p:blipFill>
        <p:spPr>
          <a:xfrm>
            <a:off x="5844603" y="2089072"/>
            <a:ext cx="6347397" cy="3731402"/>
          </a:xfrm>
          <a:prstGeom prst="rect">
            <a:avLst/>
          </a:prstGeom>
        </p:spPr>
      </p:pic>
      <p:pic>
        <p:nvPicPr>
          <p:cNvPr id="2" name="Graphique 1">
            <a:extLst>
              <a:ext uri="{FF2B5EF4-FFF2-40B4-BE49-F238E27FC236}">
                <a16:creationId xmlns:a16="http://schemas.microsoft.com/office/drawing/2014/main" id="{F33C25B2-935F-9F5E-30D6-24DD49A4FD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1870088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C5033CA-27C8-E007-C3A3-A2EAD1C74F38}"/>
              </a:ext>
            </a:extLst>
          </p:cNvPr>
          <p:cNvSpPr txBox="1"/>
          <p:nvPr/>
        </p:nvSpPr>
        <p:spPr>
          <a:xfrm>
            <a:off x="3463148" y="1396114"/>
            <a:ext cx="6507956" cy="523220"/>
          </a:xfrm>
          <a:prstGeom prst="rect">
            <a:avLst/>
          </a:prstGeom>
          <a:noFill/>
        </p:spPr>
        <p:txBody>
          <a:bodyPr wrap="square">
            <a:spAutoFit/>
          </a:bodyPr>
          <a:lstStyle/>
          <a:p>
            <a:r>
              <a:rPr lang="fr-FR" sz="2800" b="1" dirty="0">
                <a:effectLst/>
                <a:ea typeface="Calibri" panose="020F0502020204030204" pitchFamily="34" charset="0"/>
                <a:cs typeface="Calibri" panose="020F0502020204030204" pitchFamily="34" charset="0"/>
              </a:rPr>
              <a:t>3 - </a:t>
            </a:r>
            <a:r>
              <a:rPr lang="fr-FR" sz="2800" b="1" dirty="0">
                <a:effectLst/>
                <a:ea typeface="Calibri" panose="020F0502020204030204" pitchFamily="34" charset="0"/>
              </a:rPr>
              <a:t>Les IRVE</a:t>
            </a:r>
            <a:endParaRPr lang="fr-FR" sz="2800" dirty="0">
              <a:effectLst/>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F4CE0FBE-F572-C0D7-BF4A-447546888060}"/>
              </a:ext>
            </a:extLst>
          </p:cNvPr>
          <p:cNvSpPr txBox="1"/>
          <p:nvPr/>
        </p:nvSpPr>
        <p:spPr>
          <a:xfrm>
            <a:off x="6091238" y="2257102"/>
            <a:ext cx="6100762" cy="3447098"/>
          </a:xfrm>
          <a:prstGeom prst="rect">
            <a:avLst/>
          </a:prstGeom>
          <a:noFill/>
        </p:spPr>
        <p:txBody>
          <a:bodyPr wrap="square">
            <a:spAutoFit/>
          </a:bodyPr>
          <a:lstStyle/>
          <a:p>
            <a:r>
              <a:rPr lang="fr-FR" sz="2000" b="1" dirty="0">
                <a:effectLst/>
                <a:ea typeface="Calibri" panose="020F0502020204030204" pitchFamily="34" charset="0"/>
                <a:cs typeface="Calibri" panose="020F0502020204030204" pitchFamily="34" charset="0"/>
              </a:rPr>
              <a:t>La répartition des bornes par site d’implantation est assez homogène : </a:t>
            </a:r>
            <a:endParaRPr lang="fr-FR" sz="2000" b="1" dirty="0">
              <a:effectLst/>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r-FR" sz="2000" dirty="0">
                <a:effectLst/>
                <a:ea typeface="Calibri" panose="020F0502020204030204" pitchFamily="34" charset="0"/>
              </a:rPr>
              <a:t>Parkings : 		20.217 		38% </a:t>
            </a:r>
          </a:p>
          <a:p>
            <a:pPr marL="342900" lvl="0" indent="-342900">
              <a:buFont typeface="Wingdings" panose="05000000000000000000" pitchFamily="2" charset="2"/>
              <a:buChar char="§"/>
            </a:pPr>
            <a:r>
              <a:rPr lang="fr-FR" sz="2000" dirty="0">
                <a:effectLst/>
                <a:ea typeface="Calibri" panose="020F0502020204030204" pitchFamily="34" charset="0"/>
              </a:rPr>
              <a:t>commerces 		13.965		26%</a:t>
            </a:r>
          </a:p>
          <a:p>
            <a:pPr marL="342900" lvl="0" indent="-342900">
              <a:buFont typeface="Wingdings" panose="05000000000000000000" pitchFamily="2" charset="2"/>
              <a:buChar char="§"/>
            </a:pPr>
            <a:r>
              <a:rPr lang="fr-FR" sz="2000" dirty="0">
                <a:effectLst/>
                <a:ea typeface="Calibri" panose="020F0502020204030204" pitchFamily="34" charset="0"/>
              </a:rPr>
              <a:t>voirie 		18.084		34%</a:t>
            </a:r>
          </a:p>
          <a:p>
            <a:pPr marL="342900" lvl="0" indent="-342900">
              <a:buFont typeface="Wingdings" panose="05000000000000000000" pitchFamily="2" charset="2"/>
              <a:buChar char="§"/>
            </a:pPr>
            <a:r>
              <a:rPr lang="fr-FR" sz="2000" dirty="0">
                <a:effectLst/>
                <a:ea typeface="Calibri" panose="020F0502020204030204" pitchFamily="34" charset="0"/>
              </a:rPr>
              <a:t>entreprises		1.182		2%</a:t>
            </a:r>
          </a:p>
          <a:p>
            <a:r>
              <a:rPr lang="fr-FR" sz="2000" b="1" dirty="0">
                <a:effectLst/>
                <a:ea typeface="Calibri" panose="020F0502020204030204" pitchFamily="34" charset="0"/>
                <a:cs typeface="Calibri" panose="020F0502020204030204" pitchFamily="34" charset="0"/>
              </a:rPr>
              <a:t> </a:t>
            </a:r>
            <a:endParaRPr lang="fr-FR" sz="2000" b="1" dirty="0">
              <a:effectLst/>
              <a:ea typeface="Calibri" panose="020F0502020204030204" pitchFamily="34" charset="0"/>
              <a:cs typeface="Times New Roman" panose="02020603050405020304" pitchFamily="18" charset="0"/>
            </a:endParaRPr>
          </a:p>
          <a:p>
            <a:r>
              <a:rPr lang="fr-FR" sz="2000" b="1" dirty="0">
                <a:effectLst/>
                <a:ea typeface="Calibri" panose="020F0502020204030204" pitchFamily="34" charset="0"/>
                <a:cs typeface="Calibri" panose="020F0502020204030204" pitchFamily="34" charset="0"/>
              </a:rPr>
              <a:t>Répartition des types de recharge (fin 2021)</a:t>
            </a:r>
            <a:endParaRPr lang="fr-FR" sz="2000" b="1" dirty="0">
              <a:effectLst/>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r-FR" sz="2000" dirty="0">
                <a:effectLst/>
                <a:ea typeface="Calibri" panose="020F0502020204030204" pitchFamily="34" charset="0"/>
              </a:rPr>
              <a:t>36% des IRVE d’une puissance inférieure à 7,4 kW, </a:t>
            </a:r>
          </a:p>
          <a:p>
            <a:pPr marL="342900" lvl="0" indent="-342900">
              <a:buFont typeface="Wingdings" panose="05000000000000000000" pitchFamily="2" charset="2"/>
              <a:buChar char="§"/>
            </a:pPr>
            <a:r>
              <a:rPr lang="fr-FR" sz="2000" dirty="0">
                <a:effectLst/>
                <a:ea typeface="Calibri" panose="020F0502020204030204" pitchFamily="34" charset="0"/>
              </a:rPr>
              <a:t>55% entre 7,4 et 22 kW, </a:t>
            </a:r>
          </a:p>
          <a:p>
            <a:pPr marL="342900" lvl="0" indent="-342900">
              <a:buFont typeface="Wingdings" panose="05000000000000000000" pitchFamily="2" charset="2"/>
              <a:buChar char="§"/>
            </a:pPr>
            <a:r>
              <a:rPr lang="fr-FR" sz="2000" dirty="0">
                <a:effectLst/>
                <a:ea typeface="Calibri" panose="020F0502020204030204" pitchFamily="34" charset="0"/>
              </a:rPr>
              <a:t>9% au-delà (jusqu’à 350 kW). </a:t>
            </a:r>
            <a:endParaRPr lang="fr-FR" sz="2000" dirty="0"/>
          </a:p>
        </p:txBody>
      </p:sp>
      <p:pic>
        <p:nvPicPr>
          <p:cNvPr id="6" name="Image 5">
            <a:extLst>
              <a:ext uri="{FF2B5EF4-FFF2-40B4-BE49-F238E27FC236}">
                <a16:creationId xmlns:a16="http://schemas.microsoft.com/office/drawing/2014/main" id="{63FF9950-6806-55B1-BB49-B7201CCA4934}"/>
              </a:ext>
            </a:extLst>
          </p:cNvPr>
          <p:cNvPicPr>
            <a:picLocks noChangeAspect="1"/>
          </p:cNvPicPr>
          <p:nvPr/>
        </p:nvPicPr>
        <p:blipFill>
          <a:blip r:embed="rId2"/>
          <a:stretch>
            <a:fillRect/>
          </a:stretch>
        </p:blipFill>
        <p:spPr>
          <a:xfrm>
            <a:off x="311475" y="2236456"/>
            <a:ext cx="5038328" cy="3551482"/>
          </a:xfrm>
          <a:prstGeom prst="rect">
            <a:avLst/>
          </a:prstGeom>
        </p:spPr>
      </p:pic>
      <p:sp>
        <p:nvSpPr>
          <p:cNvPr id="9" name="ZoneTexte 8">
            <a:extLst>
              <a:ext uri="{FF2B5EF4-FFF2-40B4-BE49-F238E27FC236}">
                <a16:creationId xmlns:a16="http://schemas.microsoft.com/office/drawing/2014/main" id="{6774347F-BB55-C551-EC0E-E1AE4992EF8B}"/>
              </a:ext>
            </a:extLst>
          </p:cNvPr>
          <p:cNvSpPr txBox="1"/>
          <p:nvPr/>
        </p:nvSpPr>
        <p:spPr>
          <a:xfrm>
            <a:off x="1684116" y="6071449"/>
            <a:ext cx="6099858" cy="369332"/>
          </a:xfrm>
          <a:prstGeom prst="rect">
            <a:avLst/>
          </a:prstGeom>
          <a:noFill/>
        </p:spPr>
        <p:txBody>
          <a:bodyPr wrap="square">
            <a:spAutoFit/>
          </a:bodyPr>
          <a:lstStyle/>
          <a:p>
            <a:r>
              <a:rPr lang="fr-FR" b="0" i="0" dirty="0">
                <a:solidFill>
                  <a:srgbClr val="414856"/>
                </a:solidFill>
                <a:effectLst/>
                <a:latin typeface="Marianne"/>
              </a:rPr>
              <a:t>Crédit : AVERE</a:t>
            </a:r>
            <a:endParaRPr lang="fr-FR" dirty="0"/>
          </a:p>
        </p:txBody>
      </p:sp>
      <p:sp>
        <p:nvSpPr>
          <p:cNvPr id="11" name="ZoneTexte 10">
            <a:extLst>
              <a:ext uri="{FF2B5EF4-FFF2-40B4-BE49-F238E27FC236}">
                <a16:creationId xmlns:a16="http://schemas.microsoft.com/office/drawing/2014/main" id="{CEF152EE-E1C5-CCB2-5611-6E57F39F3B88}"/>
              </a:ext>
            </a:extLst>
          </p:cNvPr>
          <p:cNvSpPr txBox="1"/>
          <p:nvPr/>
        </p:nvSpPr>
        <p:spPr>
          <a:xfrm>
            <a:off x="6240923" y="5919132"/>
            <a:ext cx="5431965" cy="707886"/>
          </a:xfrm>
          <a:prstGeom prst="rect">
            <a:avLst/>
          </a:prstGeom>
          <a:noFill/>
        </p:spPr>
        <p:txBody>
          <a:bodyPr wrap="square">
            <a:spAutoFit/>
          </a:bodyPr>
          <a:lstStyle/>
          <a:p>
            <a:pPr marL="342900" lvl="0" indent="-342900">
              <a:buFont typeface="Wingdings" pitchFamily="2" charset="2"/>
              <a:buChar char="Ø"/>
            </a:pPr>
            <a:r>
              <a:rPr lang="fr-FR" sz="20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 recharge rapide correspond plutôt aux axes routiers et autoroutiers</a:t>
            </a:r>
            <a:r>
              <a:rPr lang="fr-FR" sz="20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fr-FR" sz="2000" b="1"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raphique 1">
            <a:extLst>
              <a:ext uri="{FF2B5EF4-FFF2-40B4-BE49-F238E27FC236}">
                <a16:creationId xmlns:a16="http://schemas.microsoft.com/office/drawing/2014/main" id="{49C0144B-EC00-A239-EAE6-9E3ABD676D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3488434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C5033CA-27C8-E007-C3A3-A2EAD1C74F38}"/>
              </a:ext>
            </a:extLst>
          </p:cNvPr>
          <p:cNvSpPr txBox="1"/>
          <p:nvPr/>
        </p:nvSpPr>
        <p:spPr>
          <a:xfrm>
            <a:off x="2842022" y="1448521"/>
            <a:ext cx="6507956" cy="523220"/>
          </a:xfrm>
          <a:prstGeom prst="rect">
            <a:avLst/>
          </a:prstGeom>
          <a:noFill/>
        </p:spPr>
        <p:txBody>
          <a:bodyPr wrap="square">
            <a:spAutoFit/>
          </a:bodyPr>
          <a:lstStyle/>
          <a:p>
            <a:r>
              <a:rPr lang="fr-FR" sz="2800" b="1" dirty="0">
                <a:effectLst/>
                <a:ea typeface="Calibri" panose="020F0502020204030204" pitchFamily="34" charset="0"/>
                <a:cs typeface="Calibri" panose="020F0502020204030204" pitchFamily="34" charset="0"/>
              </a:rPr>
              <a:t>3 - </a:t>
            </a:r>
            <a:r>
              <a:rPr lang="fr-FR" sz="2800" b="1" dirty="0">
                <a:effectLst/>
                <a:ea typeface="Calibri" panose="020F0502020204030204" pitchFamily="34" charset="0"/>
              </a:rPr>
              <a:t>Les IRVE</a:t>
            </a:r>
            <a:endParaRPr lang="fr-FR" sz="2800" dirty="0">
              <a:effectLst/>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0D0C1348-8844-F16E-3A01-9643E68253C6}"/>
              </a:ext>
            </a:extLst>
          </p:cNvPr>
          <p:cNvSpPr txBox="1"/>
          <p:nvPr/>
        </p:nvSpPr>
        <p:spPr>
          <a:xfrm>
            <a:off x="913517" y="2864490"/>
            <a:ext cx="9894094" cy="2677656"/>
          </a:xfrm>
          <a:prstGeom prst="rect">
            <a:avLst/>
          </a:prstGeom>
          <a:noFill/>
        </p:spPr>
        <p:txBody>
          <a:bodyPr wrap="square">
            <a:spAutoFit/>
          </a:bodyPr>
          <a:lstStyle/>
          <a:p>
            <a:r>
              <a:rPr lang="fr-FR" sz="2400" b="1" dirty="0">
                <a:effectLst/>
                <a:ea typeface="Calibri" panose="020F0502020204030204" pitchFamily="34" charset="0"/>
                <a:cs typeface="Calibri" panose="020F0502020204030204" pitchFamily="34" charset="0"/>
              </a:rPr>
              <a:t>Les recharges se font essentiellement au domicile et au travail</a:t>
            </a:r>
            <a:endParaRPr lang="fr-FR" sz="2400" b="1" dirty="0">
              <a:effectLst/>
              <a:ea typeface="Calibri" panose="020F0502020204030204" pitchFamily="34" charset="0"/>
              <a:cs typeface="Times New Roman" panose="02020603050405020304" pitchFamily="18" charset="0"/>
            </a:endParaRPr>
          </a:p>
          <a:p>
            <a:r>
              <a:rPr lang="fr-FR" sz="2400" b="1" dirty="0">
                <a:effectLst/>
                <a:ea typeface="Calibri" panose="020F0502020204030204" pitchFamily="34" charset="0"/>
                <a:cs typeface="Calibri" panose="020F0502020204030204" pitchFamily="34" charset="0"/>
              </a:rPr>
              <a:t>Les IRVE </a:t>
            </a:r>
            <a:endParaRPr lang="fr-FR" sz="2400" b="1" dirty="0">
              <a:effectLst/>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r-FR" sz="2400" dirty="0">
                <a:effectLst/>
                <a:ea typeface="Calibri" panose="020F0502020204030204" pitchFamily="34" charset="0"/>
              </a:rPr>
              <a:t>offrent une solution pour qui n’a pas de prise à domicile</a:t>
            </a:r>
          </a:p>
          <a:p>
            <a:pPr marL="342900" lvl="0" indent="-342900">
              <a:buFont typeface="Wingdings" panose="05000000000000000000" pitchFamily="2" charset="2"/>
              <a:buChar char="§"/>
            </a:pPr>
            <a:r>
              <a:rPr lang="fr-FR" sz="2400" dirty="0">
                <a:effectLst/>
                <a:ea typeface="Calibri" panose="020F0502020204030204" pitchFamily="34" charset="0"/>
              </a:rPr>
              <a:t>offrent une solution pour les grands trajets</a:t>
            </a:r>
          </a:p>
          <a:p>
            <a:pPr marL="342900" lvl="0" indent="-342900">
              <a:buFont typeface="Wingdings" panose="05000000000000000000" pitchFamily="2" charset="2"/>
              <a:buChar char="§"/>
            </a:pPr>
            <a:r>
              <a:rPr lang="fr-FR" sz="2400" dirty="0">
                <a:effectLst/>
                <a:ea typeface="Calibri" panose="020F0502020204030204" pitchFamily="34" charset="0"/>
              </a:rPr>
              <a:t>offrent une solution pour les utilisateurs intensifs</a:t>
            </a:r>
          </a:p>
          <a:p>
            <a:pPr marL="342900" indent="-342900">
              <a:buFont typeface="Wingdings" panose="05000000000000000000" pitchFamily="2" charset="2"/>
              <a:buChar char="§"/>
            </a:pPr>
            <a:r>
              <a:rPr lang="fr-FR" sz="2400" dirty="0">
                <a:effectLst/>
                <a:ea typeface="Calibri" panose="020F0502020204030204" pitchFamily="34" charset="0"/>
                <a:cs typeface="Calibri" panose="020F0502020204030204" pitchFamily="34" charset="0"/>
              </a:rPr>
              <a:t> connaissent un développement rapide et leur usage s’accroît</a:t>
            </a:r>
            <a:endParaRPr lang="fr-FR" sz="2400" dirty="0">
              <a:effectLst/>
              <a:ea typeface="Calibri" panose="020F0502020204030204" pitchFamily="34" charset="0"/>
            </a:endParaRPr>
          </a:p>
          <a:p>
            <a:pPr marL="342900" lvl="0" indent="-342900">
              <a:buFont typeface="Wingdings" panose="05000000000000000000" pitchFamily="2" charset="2"/>
              <a:buChar char="§"/>
            </a:pPr>
            <a:r>
              <a:rPr lang="fr-FR" sz="2400" dirty="0">
                <a:effectLst/>
                <a:ea typeface="Calibri" panose="020F0502020204030204" pitchFamily="34" charset="0"/>
                <a:cs typeface="Calibri" panose="020F0502020204030204" pitchFamily="34" charset="0"/>
              </a:rPr>
              <a:t>seront de plus en plus utilisées avec la progression du parc</a:t>
            </a:r>
            <a:endParaRPr lang="fr-FR" sz="2400" dirty="0">
              <a:effectLst/>
              <a:ea typeface="Calibri" panose="020F0502020204030204" pitchFamily="34" charset="0"/>
            </a:endParaRPr>
          </a:p>
        </p:txBody>
      </p:sp>
      <p:pic>
        <p:nvPicPr>
          <p:cNvPr id="2" name="Graphique 1">
            <a:extLst>
              <a:ext uri="{FF2B5EF4-FFF2-40B4-BE49-F238E27FC236}">
                <a16:creationId xmlns:a16="http://schemas.microsoft.com/office/drawing/2014/main" id="{B2BA4368-F3CA-0897-5BE4-FD8CE283C2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1904555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E83A0E5-F3E2-AD13-7963-1A91AEDCB1CA}"/>
              </a:ext>
            </a:extLst>
          </p:cNvPr>
          <p:cNvSpPr txBox="1"/>
          <p:nvPr/>
        </p:nvSpPr>
        <p:spPr>
          <a:xfrm>
            <a:off x="2575560" y="2907790"/>
            <a:ext cx="6492239" cy="1323439"/>
          </a:xfrm>
          <a:prstGeom prst="rect">
            <a:avLst/>
          </a:prstGeom>
          <a:noFill/>
        </p:spPr>
        <p:txBody>
          <a:bodyPr wrap="square">
            <a:spAutoFit/>
          </a:bodyPr>
          <a:lstStyle/>
          <a:p>
            <a:pPr algn="ctr"/>
            <a:r>
              <a:rPr lang="fr-FR" sz="4800" b="1" i="1" dirty="0">
                <a:effectLst/>
                <a:latin typeface="Calibri" panose="020F0502020204030204" pitchFamily="34" charset="0"/>
                <a:ea typeface="Calibri" panose="020F0502020204030204" pitchFamily="34" charset="0"/>
              </a:rPr>
              <a:t>Questions - Réponses</a:t>
            </a:r>
          </a:p>
          <a:p>
            <a:pPr marL="342900" indent="-342900" algn="ctr">
              <a:buFont typeface="Arial" panose="020B0604020202020204" pitchFamily="34" charset="0"/>
              <a:buChar char="•"/>
            </a:pPr>
            <a:endParaRPr lang="fr-FR" sz="3200" b="1" i="1" dirty="0">
              <a:effectLst/>
              <a:ea typeface="Times New Roman" panose="02020603050405020304" pitchFamily="18" charset="0"/>
              <a:cs typeface="Times New Roman" panose="02020603050405020304" pitchFamily="18" charset="0"/>
            </a:endParaRPr>
          </a:p>
        </p:txBody>
      </p:sp>
      <p:pic>
        <p:nvPicPr>
          <p:cNvPr id="3" name="Graphique 2">
            <a:extLst>
              <a:ext uri="{FF2B5EF4-FFF2-40B4-BE49-F238E27FC236}">
                <a16:creationId xmlns:a16="http://schemas.microsoft.com/office/drawing/2014/main" id="{3D75FC9E-BE85-E697-5B54-26AB405AE9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2270469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C868B4-EAB3-ED60-5BA1-8C183CB0BB4B}"/>
              </a:ext>
            </a:extLst>
          </p:cNvPr>
          <p:cNvSpPr txBox="1"/>
          <p:nvPr/>
        </p:nvSpPr>
        <p:spPr>
          <a:xfrm>
            <a:off x="3007592" y="1337654"/>
            <a:ext cx="6507956" cy="523220"/>
          </a:xfrm>
          <a:prstGeom prst="rect">
            <a:avLst/>
          </a:prstGeom>
          <a:noFill/>
        </p:spPr>
        <p:txBody>
          <a:bodyPr wrap="square">
            <a:spAutoFit/>
          </a:bodyPr>
          <a:lstStyle/>
          <a:p>
            <a:pPr algn="l"/>
            <a:r>
              <a:rPr lang="fr-FR" sz="2800" b="1" dirty="0"/>
              <a:t>Les SDIRVE : mode d’emploi</a:t>
            </a:r>
          </a:p>
        </p:txBody>
      </p:sp>
      <p:sp>
        <p:nvSpPr>
          <p:cNvPr id="7" name="ZoneTexte 6">
            <a:extLst>
              <a:ext uri="{FF2B5EF4-FFF2-40B4-BE49-F238E27FC236}">
                <a16:creationId xmlns:a16="http://schemas.microsoft.com/office/drawing/2014/main" id="{20E43F96-3F3E-1042-5A4A-5B0D0D29E60F}"/>
              </a:ext>
            </a:extLst>
          </p:cNvPr>
          <p:cNvSpPr txBox="1"/>
          <p:nvPr/>
        </p:nvSpPr>
        <p:spPr>
          <a:xfrm>
            <a:off x="703796" y="2119536"/>
            <a:ext cx="9665494" cy="4154984"/>
          </a:xfrm>
          <a:prstGeom prst="rect">
            <a:avLst/>
          </a:prstGeom>
          <a:noFill/>
        </p:spPr>
        <p:txBody>
          <a:bodyPr wrap="square">
            <a:spAutoFit/>
          </a:bodyPr>
          <a:lstStyle/>
          <a:p>
            <a:r>
              <a:rPr lang="fr-FR" sz="2200" dirty="0">
                <a:effectLst/>
                <a:ea typeface="Calibri" panose="020F0502020204030204" pitchFamily="34" charset="0"/>
                <a:cs typeface="Calibri" panose="020F0502020204030204" pitchFamily="34" charset="0"/>
              </a:rPr>
              <a:t>Après les premiers PIA, un besoin de planification se fait sentir </a:t>
            </a:r>
            <a:endParaRPr lang="fr-FR" sz="2200" dirty="0">
              <a:effectLst/>
              <a:ea typeface="Calibri" panose="020F0502020204030204" pitchFamily="34" charset="0"/>
              <a:cs typeface="Times New Roman" panose="02020603050405020304" pitchFamily="18" charset="0"/>
            </a:endParaRPr>
          </a:p>
          <a:p>
            <a:endParaRPr lang="fr-FR" sz="2200" dirty="0">
              <a:effectLst/>
              <a:ea typeface="Calibri" panose="020F0502020204030204" pitchFamily="34" charset="0"/>
              <a:cs typeface="Calibri" panose="020F0502020204030204" pitchFamily="34" charset="0"/>
            </a:endParaRPr>
          </a:p>
          <a:p>
            <a:r>
              <a:rPr lang="fr-FR" sz="2200" dirty="0">
                <a:effectLst/>
                <a:ea typeface="Calibri" panose="020F0502020204030204" pitchFamily="34" charset="0"/>
                <a:cs typeface="Calibri" panose="020F0502020204030204" pitchFamily="34" charset="0"/>
              </a:rPr>
              <a:t>Article 68 de la Loi d’orientation des mobilités (décembre 2019) : élaboration de schémas directeurs des infrastructures de recharges pour véhicules électriques (SDIRVE)</a:t>
            </a:r>
            <a:endParaRPr lang="fr-FR" sz="2200" dirty="0">
              <a:effectLst/>
              <a:ea typeface="Calibri" panose="020F0502020204030204" pitchFamily="34" charset="0"/>
              <a:cs typeface="Times New Roman" panose="02020603050405020304" pitchFamily="18" charset="0"/>
            </a:endParaRPr>
          </a:p>
          <a:p>
            <a:r>
              <a:rPr lang="fr-FR" sz="2200" dirty="0">
                <a:solidFill>
                  <a:srgbClr val="383838"/>
                </a:solidFill>
                <a:effectLst/>
                <a:ea typeface="Calibri" panose="020F0502020204030204" pitchFamily="34" charset="0"/>
                <a:cs typeface="Calibri" panose="020F0502020204030204" pitchFamily="34" charset="0"/>
              </a:rPr>
              <a:t> </a:t>
            </a:r>
            <a:endParaRPr lang="fr-FR" sz="2200" dirty="0">
              <a:effectLst/>
              <a:ea typeface="Calibri" panose="020F0502020204030204" pitchFamily="34" charset="0"/>
              <a:cs typeface="Times New Roman" panose="02020603050405020304" pitchFamily="18" charset="0"/>
            </a:endParaRPr>
          </a:p>
          <a:p>
            <a:r>
              <a:rPr lang="fr-FR" sz="2200" dirty="0">
                <a:effectLst/>
                <a:ea typeface="Calibri" panose="020F0502020204030204" pitchFamily="34" charset="0"/>
                <a:cs typeface="Calibri" panose="020F0502020204030204" pitchFamily="34" charset="0"/>
              </a:rPr>
              <a:t>Le SDIRVE donne à la collectivité un rôle de chef d’orchestre du développement de l’offre de recharge ouverte au public sur son territoire, pour aboutir à une offre : </a:t>
            </a:r>
            <a:endParaRPr lang="fr-FR" sz="2200" dirty="0">
              <a:effectLst/>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r-FR" sz="2200" dirty="0">
                <a:effectLst/>
                <a:ea typeface="Calibri" panose="020F0502020204030204" pitchFamily="34" charset="0"/>
              </a:rPr>
              <a:t>coordonnée entre les maîtres d’ouvrage publics et privés ; </a:t>
            </a:r>
          </a:p>
          <a:p>
            <a:pPr marL="342900" lvl="0" indent="-342900">
              <a:buFont typeface="Wingdings" panose="05000000000000000000" pitchFamily="2" charset="2"/>
              <a:buChar char="§"/>
            </a:pPr>
            <a:r>
              <a:rPr lang="fr-FR" sz="2200" dirty="0">
                <a:effectLst/>
                <a:ea typeface="Calibri" panose="020F0502020204030204" pitchFamily="34" charset="0"/>
              </a:rPr>
              <a:t>cohérente avec les politiques locales de mobilité, de protection de la qualité de l'air et du climat, d'urbanisme et d'énergie ; </a:t>
            </a:r>
          </a:p>
          <a:p>
            <a:pPr marL="342900" lvl="0" indent="-342900">
              <a:buFont typeface="Wingdings" panose="05000000000000000000" pitchFamily="2" charset="2"/>
              <a:buChar char="§"/>
            </a:pPr>
            <a:r>
              <a:rPr lang="fr-FR" sz="2200" dirty="0">
                <a:effectLst/>
                <a:ea typeface="Calibri" panose="020F0502020204030204" pitchFamily="34" charset="0"/>
              </a:rPr>
              <a:t>adaptée à l’évolution des besoins de recharge pour le trafic local ou de transit</a:t>
            </a:r>
            <a:r>
              <a:rPr lang="fr-FR" sz="2200" dirty="0">
                <a:effectLst/>
              </a:rPr>
              <a:t> </a:t>
            </a:r>
            <a:endParaRPr lang="fr-FR" sz="2200" dirty="0"/>
          </a:p>
        </p:txBody>
      </p:sp>
      <p:pic>
        <p:nvPicPr>
          <p:cNvPr id="2" name="Graphique 1">
            <a:extLst>
              <a:ext uri="{FF2B5EF4-FFF2-40B4-BE49-F238E27FC236}">
                <a16:creationId xmlns:a16="http://schemas.microsoft.com/office/drawing/2014/main" id="{AB00DFF8-FD34-B9A6-8512-B0C045259A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473289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C868B4-EAB3-ED60-5BA1-8C183CB0BB4B}"/>
              </a:ext>
            </a:extLst>
          </p:cNvPr>
          <p:cNvSpPr txBox="1"/>
          <p:nvPr/>
        </p:nvSpPr>
        <p:spPr>
          <a:xfrm>
            <a:off x="3554279" y="1475564"/>
            <a:ext cx="6507956" cy="523220"/>
          </a:xfrm>
          <a:prstGeom prst="rect">
            <a:avLst/>
          </a:prstGeom>
          <a:noFill/>
        </p:spPr>
        <p:txBody>
          <a:bodyPr wrap="square">
            <a:spAutoFit/>
          </a:bodyPr>
          <a:lstStyle/>
          <a:p>
            <a:pPr algn="l"/>
            <a:r>
              <a:rPr lang="fr-FR" sz="2800" b="1" dirty="0"/>
              <a:t>Les SDIRVE : mode d’emploi</a:t>
            </a:r>
          </a:p>
        </p:txBody>
      </p:sp>
      <p:sp>
        <p:nvSpPr>
          <p:cNvPr id="8" name="ZoneTexte 7">
            <a:extLst>
              <a:ext uri="{FF2B5EF4-FFF2-40B4-BE49-F238E27FC236}">
                <a16:creationId xmlns:a16="http://schemas.microsoft.com/office/drawing/2014/main" id="{DB0C9148-1539-E3A7-5FE9-7EAB36C3E0C7}"/>
              </a:ext>
            </a:extLst>
          </p:cNvPr>
          <p:cNvSpPr txBox="1"/>
          <p:nvPr/>
        </p:nvSpPr>
        <p:spPr>
          <a:xfrm>
            <a:off x="955736" y="2339309"/>
            <a:ext cx="9765508" cy="3477875"/>
          </a:xfrm>
          <a:prstGeom prst="rect">
            <a:avLst/>
          </a:prstGeom>
          <a:noFill/>
        </p:spPr>
        <p:txBody>
          <a:bodyPr wrap="square">
            <a:spAutoFit/>
          </a:bodyPr>
          <a:lstStyle/>
          <a:p>
            <a:r>
              <a:rPr lang="fr-FR" sz="2000" b="1" i="1" dirty="0">
                <a:effectLst/>
                <a:ea typeface="Calibri" panose="020F0502020204030204" pitchFamily="34" charset="0"/>
                <a:cs typeface="Calibri" panose="020F0502020204030204" pitchFamily="34" charset="0"/>
              </a:rPr>
              <a:t>Textes réglementaires</a:t>
            </a:r>
            <a:endParaRPr lang="fr-FR" sz="2000" b="1" i="1" dirty="0">
              <a:effectLst/>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fr-FR" sz="2000" b="1" i="1" u="none" strike="noStrike" dirty="0">
                <a:solidFill>
                  <a:srgbClr val="383838"/>
                </a:solidFill>
                <a:effectLst/>
                <a:ea typeface="Calibri" panose="020F0502020204030204" pitchFamily="34" charset="0"/>
                <a:hlinkClick r:id="rId2"/>
              </a:rPr>
              <a:t>Le décret n° 2021-565 du 10 mai 2021</a:t>
            </a:r>
            <a:r>
              <a:rPr lang="fr-FR" sz="2000" b="1" i="1" dirty="0">
                <a:solidFill>
                  <a:srgbClr val="383838"/>
                </a:solidFill>
                <a:effectLst/>
                <a:ea typeface="Calibri" panose="020F0502020204030204" pitchFamily="34" charset="0"/>
              </a:rPr>
              <a:t> relatif aux schémas directeurs de développement des infrastructures de recharges ouvertes au public pour les véhicules électriques et les véhicules hybrides rechargeables qui décrit le contenu détaillé du schéma directeur</a:t>
            </a:r>
            <a:endParaRPr lang="fr-FR" sz="2000" b="1" i="1" dirty="0">
              <a:effectLst/>
              <a:ea typeface="Calibri" panose="020F0502020204030204" pitchFamily="34" charset="0"/>
            </a:endParaRPr>
          </a:p>
          <a:p>
            <a:pPr marL="342900" lvl="0" indent="-342900">
              <a:buFont typeface="Calibri" panose="020F0502020204030204" pitchFamily="34" charset="0"/>
              <a:buChar char="-"/>
            </a:pPr>
            <a:r>
              <a:rPr lang="fr-FR" sz="2000" b="1" i="1" u="none" strike="noStrike" dirty="0">
                <a:solidFill>
                  <a:srgbClr val="383838"/>
                </a:solidFill>
                <a:effectLst/>
                <a:ea typeface="Calibri" panose="020F0502020204030204" pitchFamily="34" charset="0"/>
                <a:hlinkClick r:id="rId3"/>
              </a:rPr>
              <a:t>L’arrêté du 10 mai 2021</a:t>
            </a:r>
            <a:r>
              <a:rPr lang="fr-FR" sz="2000" b="1" i="1" dirty="0">
                <a:solidFill>
                  <a:srgbClr val="383838"/>
                </a:solidFill>
                <a:effectLst/>
                <a:ea typeface="Calibri" panose="020F0502020204030204" pitchFamily="34" charset="0"/>
              </a:rPr>
              <a:t> pris en application des articles R. 353-5-4, R. 353-5-6 et R. 353-5-9 du code de l'énergie qui définit les modalités de publication des principales données de diagnostic et des objectifs opérationnels du schéma directeur</a:t>
            </a:r>
            <a:endParaRPr lang="fr-FR" sz="2000" b="1" i="1" dirty="0">
              <a:ea typeface="Calibri" panose="020F0502020204030204" pitchFamily="34" charset="0"/>
            </a:endParaRPr>
          </a:p>
          <a:p>
            <a:pPr marL="342900" lvl="0" indent="-342900">
              <a:buFont typeface="Calibri" panose="020F0502020204030204" pitchFamily="34" charset="0"/>
              <a:buChar char="-"/>
            </a:pPr>
            <a:r>
              <a:rPr lang="fr-FR" sz="2000" b="1" i="1" u="none" strike="noStrike" dirty="0">
                <a:solidFill>
                  <a:srgbClr val="383838"/>
                </a:solidFill>
                <a:effectLst/>
                <a:ea typeface="Calibri" panose="020F0502020204030204" pitchFamily="34" charset="0"/>
                <a:hlinkClick r:id="rId4"/>
              </a:rPr>
              <a:t>Le décret n° 2021-566 du 10 mai 2021</a:t>
            </a:r>
            <a:r>
              <a:rPr lang="fr-FR" sz="2000" b="1" i="1" dirty="0">
                <a:solidFill>
                  <a:srgbClr val="383838"/>
                </a:solidFill>
                <a:effectLst/>
                <a:ea typeface="Calibri" panose="020F0502020204030204" pitchFamily="34" charset="0"/>
              </a:rPr>
              <a:t> relatif à la fourniture d'informations d'usage des infrastructures de recharge ouvertes au public pour les véhicules électriques et les véhicules hybrides rechargeables par les opérateurs concernés dans le cadre de la réalisation d’un schéma directeur</a:t>
            </a:r>
            <a:r>
              <a:rPr lang="fr-FR" sz="2000" b="1" i="1" dirty="0">
                <a:effectLst/>
              </a:rPr>
              <a:t> </a:t>
            </a:r>
            <a:endParaRPr lang="fr-FR" sz="2000" b="1" i="1" dirty="0"/>
          </a:p>
        </p:txBody>
      </p:sp>
      <p:pic>
        <p:nvPicPr>
          <p:cNvPr id="2" name="Graphique 1">
            <a:extLst>
              <a:ext uri="{FF2B5EF4-FFF2-40B4-BE49-F238E27FC236}">
                <a16:creationId xmlns:a16="http://schemas.microsoft.com/office/drawing/2014/main" id="{98A6928B-1045-3E96-EEBF-92956FCF36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4162628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C868B4-EAB3-ED60-5BA1-8C183CB0BB4B}"/>
              </a:ext>
            </a:extLst>
          </p:cNvPr>
          <p:cNvSpPr txBox="1"/>
          <p:nvPr/>
        </p:nvSpPr>
        <p:spPr>
          <a:xfrm>
            <a:off x="3307700" y="1253848"/>
            <a:ext cx="6507956" cy="523220"/>
          </a:xfrm>
          <a:prstGeom prst="rect">
            <a:avLst/>
          </a:prstGeom>
          <a:noFill/>
        </p:spPr>
        <p:txBody>
          <a:bodyPr wrap="square">
            <a:spAutoFit/>
          </a:bodyPr>
          <a:lstStyle/>
          <a:p>
            <a:pPr algn="l"/>
            <a:r>
              <a:rPr lang="fr-FR" sz="2800" b="1" dirty="0"/>
              <a:t>Les SDIRVE : mode d’emploi</a:t>
            </a:r>
          </a:p>
        </p:txBody>
      </p:sp>
      <p:sp>
        <p:nvSpPr>
          <p:cNvPr id="3" name="ZoneTexte 2">
            <a:extLst>
              <a:ext uri="{FF2B5EF4-FFF2-40B4-BE49-F238E27FC236}">
                <a16:creationId xmlns:a16="http://schemas.microsoft.com/office/drawing/2014/main" id="{974FB6FA-2B21-A9C9-0909-4E74868251D7}"/>
              </a:ext>
            </a:extLst>
          </p:cNvPr>
          <p:cNvSpPr txBox="1"/>
          <p:nvPr/>
        </p:nvSpPr>
        <p:spPr>
          <a:xfrm>
            <a:off x="1450181" y="2049452"/>
            <a:ext cx="9551194" cy="3139321"/>
          </a:xfrm>
          <a:prstGeom prst="rect">
            <a:avLst/>
          </a:prstGeom>
          <a:noFill/>
        </p:spPr>
        <p:txBody>
          <a:bodyPr wrap="square">
            <a:spAutoFit/>
          </a:bodyPr>
          <a:lstStyle/>
          <a:p>
            <a:r>
              <a:rPr lang="fr-FR" sz="2200" b="1" dirty="0">
                <a:effectLst/>
                <a:ea typeface="Calibri" panose="020F0502020204030204" pitchFamily="34" charset="0"/>
                <a:cs typeface="Calibri" panose="020F0502020204030204" pitchFamily="34" charset="0"/>
              </a:rPr>
              <a:t>Objectifs</a:t>
            </a:r>
            <a:endParaRPr lang="fr-FR" sz="2200" b="1" dirty="0">
              <a:effectLst/>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r-FR" sz="2200" dirty="0">
                <a:solidFill>
                  <a:srgbClr val="383838"/>
                </a:solidFill>
                <a:effectLst/>
                <a:ea typeface="Calibri" panose="020F0502020204030204" pitchFamily="34" charset="0"/>
              </a:rPr>
              <a:t>accélérer le déploiement des IRVE ouvertes au public </a:t>
            </a:r>
            <a:endParaRPr lang="fr-FR" sz="2200" dirty="0">
              <a:effectLst/>
              <a:ea typeface="Calibri" panose="020F0502020204030204" pitchFamily="34" charset="0"/>
            </a:endParaRPr>
          </a:p>
          <a:p>
            <a:pPr marL="342900" lvl="0" indent="-342900">
              <a:buFont typeface="Wingdings" panose="05000000000000000000" pitchFamily="2" charset="2"/>
              <a:buChar char="§"/>
            </a:pPr>
            <a:r>
              <a:rPr lang="fr-FR" sz="2200" dirty="0">
                <a:solidFill>
                  <a:srgbClr val="383838"/>
                </a:solidFill>
                <a:effectLst/>
                <a:ea typeface="Calibri" panose="020F0502020204030204" pitchFamily="34" charset="0"/>
              </a:rPr>
              <a:t>assurer la cohérence territoriale de ce déploiement</a:t>
            </a:r>
            <a:endParaRPr lang="fr-FR" sz="2200" dirty="0">
              <a:effectLst/>
              <a:ea typeface="Calibri" panose="020F0502020204030204" pitchFamily="34" charset="0"/>
            </a:endParaRPr>
          </a:p>
          <a:p>
            <a:r>
              <a:rPr lang="fr-FR" sz="2200" b="1" dirty="0">
                <a:solidFill>
                  <a:srgbClr val="383838"/>
                </a:solidFill>
                <a:effectLst/>
                <a:ea typeface="Calibri" panose="020F0502020204030204" pitchFamily="34" charset="0"/>
                <a:cs typeface="Calibri" panose="020F0502020204030204" pitchFamily="34" charset="0"/>
              </a:rPr>
              <a:t> </a:t>
            </a:r>
            <a:endParaRPr lang="fr-FR" sz="2200" b="1" dirty="0">
              <a:effectLst/>
              <a:ea typeface="Calibri" panose="020F0502020204030204" pitchFamily="34" charset="0"/>
              <a:cs typeface="Times New Roman" panose="02020603050405020304" pitchFamily="18" charset="0"/>
            </a:endParaRPr>
          </a:p>
          <a:p>
            <a:r>
              <a:rPr lang="fr-FR" sz="2200" b="1" dirty="0">
                <a:solidFill>
                  <a:srgbClr val="383838"/>
                </a:solidFill>
                <a:effectLst/>
                <a:ea typeface="Calibri" panose="020F0502020204030204" pitchFamily="34" charset="0"/>
                <a:cs typeface="Calibri" panose="020F0502020204030204" pitchFamily="34" charset="0"/>
              </a:rPr>
              <a:t>Un outil facultatif et essentiel</a:t>
            </a:r>
            <a:endParaRPr lang="fr-FR" sz="2200" b="1" dirty="0">
              <a:effectLst/>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r-FR" sz="2200" dirty="0">
                <a:solidFill>
                  <a:srgbClr val="383838"/>
                </a:solidFill>
                <a:effectLst/>
                <a:ea typeface="Calibri" panose="020F0502020204030204" pitchFamily="34" charset="0"/>
              </a:rPr>
              <a:t>dispositif facultatif (mais conditionnant des aides)</a:t>
            </a:r>
            <a:endParaRPr lang="fr-FR" sz="2200" dirty="0">
              <a:effectLst/>
              <a:ea typeface="Calibri" panose="020F0502020204030204" pitchFamily="34" charset="0"/>
            </a:endParaRPr>
          </a:p>
          <a:p>
            <a:pPr marL="342900" lvl="0" indent="-342900">
              <a:buFont typeface="Wingdings" panose="05000000000000000000" pitchFamily="2" charset="2"/>
              <a:buChar char="§"/>
            </a:pPr>
            <a:r>
              <a:rPr lang="fr-FR" sz="2200" dirty="0">
                <a:solidFill>
                  <a:srgbClr val="383838"/>
                </a:solidFill>
                <a:effectLst/>
                <a:ea typeface="Calibri" panose="020F0502020204030204" pitchFamily="34" charset="0"/>
              </a:rPr>
              <a:t>pour aboutir à une offre coordonnée entre les maîtres d’ouvrage publics et privés, cohérente avec les politiques locales de mobilité et adaptée aux besoins</a:t>
            </a:r>
            <a:endParaRPr lang="fr-FR" sz="2200" dirty="0">
              <a:effectLst/>
              <a:ea typeface="Calibri" panose="020F0502020204030204" pitchFamily="34" charset="0"/>
            </a:endParaRPr>
          </a:p>
          <a:p>
            <a:pPr marL="342900" lvl="0" indent="-342900">
              <a:buFont typeface="Wingdings" panose="05000000000000000000" pitchFamily="2" charset="2"/>
              <a:buChar char="§"/>
            </a:pPr>
            <a:r>
              <a:rPr lang="fr-FR" sz="2200" dirty="0">
                <a:solidFill>
                  <a:srgbClr val="383838"/>
                </a:solidFill>
                <a:effectLst/>
                <a:ea typeface="Calibri" panose="020F0502020204030204" pitchFamily="34" charset="0"/>
              </a:rPr>
              <a:t>soumis pour avis au Préfet</a:t>
            </a:r>
            <a:endParaRPr lang="fr-FR" sz="2200" dirty="0">
              <a:effectLst/>
              <a:ea typeface="Calibri" panose="020F0502020204030204" pitchFamily="34" charset="0"/>
            </a:endParaRPr>
          </a:p>
        </p:txBody>
      </p:sp>
      <p:pic>
        <p:nvPicPr>
          <p:cNvPr id="2" name="Graphique 1">
            <a:extLst>
              <a:ext uri="{FF2B5EF4-FFF2-40B4-BE49-F238E27FC236}">
                <a16:creationId xmlns:a16="http://schemas.microsoft.com/office/drawing/2014/main" id="{64B19D3A-BEFA-1952-78BA-97414AC351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3333003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C868B4-EAB3-ED60-5BA1-8C183CB0BB4B}"/>
              </a:ext>
            </a:extLst>
          </p:cNvPr>
          <p:cNvSpPr txBox="1"/>
          <p:nvPr/>
        </p:nvSpPr>
        <p:spPr>
          <a:xfrm>
            <a:off x="3344276" y="1153264"/>
            <a:ext cx="6507956" cy="523220"/>
          </a:xfrm>
          <a:prstGeom prst="rect">
            <a:avLst/>
          </a:prstGeom>
          <a:noFill/>
        </p:spPr>
        <p:txBody>
          <a:bodyPr wrap="square">
            <a:spAutoFit/>
          </a:bodyPr>
          <a:lstStyle/>
          <a:p>
            <a:pPr algn="l"/>
            <a:r>
              <a:rPr lang="fr-FR" sz="2800" b="1" dirty="0"/>
              <a:t>Les SDIRVE : mode d’emploi</a:t>
            </a:r>
          </a:p>
        </p:txBody>
      </p:sp>
      <p:sp>
        <p:nvSpPr>
          <p:cNvPr id="5" name="ZoneTexte 4">
            <a:extLst>
              <a:ext uri="{FF2B5EF4-FFF2-40B4-BE49-F238E27FC236}">
                <a16:creationId xmlns:a16="http://schemas.microsoft.com/office/drawing/2014/main" id="{70836320-18B8-C74E-7DF3-DE7C8F689EFB}"/>
              </a:ext>
            </a:extLst>
          </p:cNvPr>
          <p:cNvSpPr txBox="1"/>
          <p:nvPr/>
        </p:nvSpPr>
        <p:spPr>
          <a:xfrm>
            <a:off x="1050130" y="1822668"/>
            <a:ext cx="9636919" cy="4832092"/>
          </a:xfrm>
          <a:prstGeom prst="rect">
            <a:avLst/>
          </a:prstGeom>
          <a:noFill/>
        </p:spPr>
        <p:txBody>
          <a:bodyPr wrap="square">
            <a:spAutoFit/>
          </a:bodyPr>
          <a:lstStyle/>
          <a:p>
            <a:r>
              <a:rPr lang="fr-FR" sz="2200" b="1" i="1" dirty="0">
                <a:effectLst/>
                <a:latin typeface="Calibri" panose="020F0502020204030204" pitchFamily="34" charset="0"/>
                <a:ea typeface="Calibri" panose="020F0502020204030204" pitchFamily="34" charset="0"/>
                <a:cs typeface="Calibri" panose="020F0502020204030204" pitchFamily="34" charset="0"/>
              </a:rPr>
              <a:t>Qui peut conduire un SDIRVE ?</a:t>
            </a:r>
            <a:endParaRPr lang="fr-FR" sz="2200" b="1" i="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
            </a:pPr>
            <a:r>
              <a:rPr lang="fr-FR" sz="2200" dirty="0">
                <a:effectLst/>
                <a:latin typeface="Calibri" panose="020F0502020204030204" pitchFamily="34" charset="0"/>
                <a:ea typeface="Calibri" panose="020F0502020204030204" pitchFamily="34" charset="0"/>
                <a:cs typeface="Calibri" panose="020F0502020204030204" pitchFamily="34" charset="0"/>
              </a:rPr>
              <a:t>Intercommunalités et établissements publics</a:t>
            </a:r>
          </a:p>
          <a:p>
            <a:pPr marL="800100" lvl="1" indent="-342900">
              <a:buFontTx/>
              <a:buChar char="-"/>
            </a:pPr>
            <a:r>
              <a:rPr lang="fr-FR" sz="2200" dirty="0">
                <a:effectLst/>
                <a:latin typeface="Calibri" panose="020F0502020204030204" pitchFamily="34" charset="0"/>
                <a:ea typeface="Calibri" panose="020F0502020204030204" pitchFamily="34" charset="0"/>
                <a:cs typeface="Calibri" panose="020F0502020204030204" pitchFamily="34" charset="0"/>
              </a:rPr>
              <a:t>notamment les autorités organisatrices de la mobilité (AOM)</a:t>
            </a:r>
          </a:p>
          <a:p>
            <a:pPr marL="800100" lvl="1" indent="-342900">
              <a:buFontTx/>
              <a:buChar char="-"/>
            </a:pPr>
            <a:r>
              <a:rPr lang="fr-FR" sz="2200" dirty="0">
                <a:effectLst/>
                <a:latin typeface="Calibri" panose="020F0502020204030204" pitchFamily="34" charset="0"/>
                <a:ea typeface="Calibri" panose="020F0502020204030204" pitchFamily="34" charset="0"/>
                <a:cs typeface="Calibri" panose="020F0502020204030204" pitchFamily="34" charset="0"/>
              </a:rPr>
              <a:t>ou les autorités organisatrices de la distribution d’électricité (AODE), titulaires de la compétence de création et d’entretien d’IRVE (article L. 2224-37 du CGCT). </a:t>
            </a:r>
          </a:p>
          <a:p>
            <a:pPr marL="342900" indent="-342900">
              <a:buFont typeface="Wingdings" panose="05000000000000000000" pitchFamily="2" charset="2"/>
              <a:buChar char="§"/>
            </a:pPr>
            <a:r>
              <a:rPr lang="fr-FR" sz="2200" dirty="0">
                <a:effectLst/>
                <a:latin typeface="Calibri" panose="020F0502020204030204" pitchFamily="34" charset="0"/>
                <a:ea typeface="Calibri" panose="020F0502020204030204" pitchFamily="34" charset="0"/>
                <a:cs typeface="Calibri" panose="020F0502020204030204" pitchFamily="34" charset="0"/>
              </a:rPr>
              <a:t>Les communes qui n’ont pas transféré cette compétence peuvent réaliser un schéma directeur uniquement si elles sont concernées par des configurations spécifiques.</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2200" b="1" dirty="0">
                <a:effectLst/>
                <a:latin typeface="Calibri" panose="020F0502020204030204" pitchFamily="34" charset="0"/>
                <a:ea typeface="Calibri" panose="020F0502020204030204" pitchFamily="34" charset="0"/>
                <a:cs typeface="Calibri" panose="020F0502020204030204" pitchFamily="34" charset="0"/>
              </a:rPr>
              <a:t> </a:t>
            </a:r>
            <a:endParaRPr lang="fr-FR" sz="2200" b="1" dirty="0">
              <a:effectLst/>
              <a:latin typeface="Calibri" panose="020F0502020204030204" pitchFamily="34" charset="0"/>
              <a:ea typeface="Calibri" panose="020F0502020204030204" pitchFamily="34" charset="0"/>
              <a:cs typeface="Times New Roman" panose="02020603050405020304" pitchFamily="18" charset="0"/>
            </a:endParaRPr>
          </a:p>
          <a:p>
            <a:r>
              <a:rPr lang="fr-FR" sz="2200" b="1" i="1" dirty="0">
                <a:effectLst/>
                <a:latin typeface="Calibri" panose="020F0502020204030204" pitchFamily="34" charset="0"/>
                <a:ea typeface="Calibri" panose="020F0502020204030204" pitchFamily="34" charset="0"/>
                <a:cs typeface="Calibri" panose="020F0502020204030204" pitchFamily="34" charset="0"/>
              </a:rPr>
              <a:t>Articulation avec d’autres outils de planification</a:t>
            </a:r>
            <a:endParaRPr lang="fr-FR" sz="2200" b="1" i="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
            </a:pPr>
            <a:r>
              <a:rPr lang="fr-FR" sz="2200" dirty="0">
                <a:latin typeface="Calibri" panose="020F0502020204030204" pitchFamily="34" charset="0"/>
                <a:ea typeface="Calibri" panose="020F0502020204030204" pitchFamily="34" charset="0"/>
                <a:cs typeface="Calibri" panose="020F0502020204030204" pitchFamily="34" charset="0"/>
              </a:rPr>
              <a:t>P</a:t>
            </a:r>
            <a:r>
              <a:rPr lang="fr-FR" sz="2200" dirty="0">
                <a:effectLst/>
                <a:latin typeface="Calibri" panose="020F0502020204030204" pitchFamily="34" charset="0"/>
                <a:ea typeface="Calibri" panose="020F0502020204030204" pitchFamily="34" charset="0"/>
                <a:cs typeface="Calibri" panose="020F0502020204030204" pitchFamily="34" charset="0"/>
              </a:rPr>
              <a:t>lan de mobilité (PDM) </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
            </a:pPr>
            <a:r>
              <a:rPr lang="fr-FR" sz="2200" dirty="0">
                <a:effectLst/>
                <a:latin typeface="Calibri" panose="020F0502020204030204" pitchFamily="34" charset="0"/>
                <a:ea typeface="Calibri" panose="020F0502020204030204" pitchFamily="34" charset="0"/>
                <a:cs typeface="Calibri" panose="020F0502020204030204" pitchFamily="34" charset="0"/>
              </a:rPr>
              <a:t>Plan climat-air-énergie territorial (PCAET), </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
            </a:pPr>
            <a:r>
              <a:rPr lang="fr-FR" sz="2200" dirty="0">
                <a:effectLst/>
                <a:latin typeface="Calibri" panose="020F0502020204030204" pitchFamily="34" charset="0"/>
                <a:ea typeface="Calibri" panose="020F0502020204030204" pitchFamily="34" charset="0"/>
                <a:cs typeface="Calibri" panose="020F0502020204030204" pitchFamily="34" charset="0"/>
              </a:rPr>
              <a:t>SRADDET.</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raphique 1">
            <a:extLst>
              <a:ext uri="{FF2B5EF4-FFF2-40B4-BE49-F238E27FC236}">
                <a16:creationId xmlns:a16="http://schemas.microsoft.com/office/drawing/2014/main" id="{8E7431D8-8F12-4890-E8D1-A9F2910FC6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3365238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C868B4-EAB3-ED60-5BA1-8C183CB0BB4B}"/>
              </a:ext>
            </a:extLst>
          </p:cNvPr>
          <p:cNvSpPr txBox="1"/>
          <p:nvPr/>
        </p:nvSpPr>
        <p:spPr>
          <a:xfrm>
            <a:off x="3588221" y="1050338"/>
            <a:ext cx="6507956" cy="523220"/>
          </a:xfrm>
          <a:prstGeom prst="rect">
            <a:avLst/>
          </a:prstGeom>
          <a:noFill/>
        </p:spPr>
        <p:txBody>
          <a:bodyPr wrap="square">
            <a:spAutoFit/>
          </a:bodyPr>
          <a:lstStyle/>
          <a:p>
            <a:pPr algn="l"/>
            <a:r>
              <a:rPr lang="fr-FR" sz="2800" b="1" dirty="0"/>
              <a:t>Les SDIRVE : mode d’emploi</a:t>
            </a:r>
          </a:p>
        </p:txBody>
      </p:sp>
      <p:sp>
        <p:nvSpPr>
          <p:cNvPr id="3" name="ZoneTexte 2">
            <a:extLst>
              <a:ext uri="{FF2B5EF4-FFF2-40B4-BE49-F238E27FC236}">
                <a16:creationId xmlns:a16="http://schemas.microsoft.com/office/drawing/2014/main" id="{E78FEBEF-D3C6-FBA3-0F53-66A9FB0A4D68}"/>
              </a:ext>
            </a:extLst>
          </p:cNvPr>
          <p:cNvSpPr txBox="1"/>
          <p:nvPr/>
        </p:nvSpPr>
        <p:spPr>
          <a:xfrm>
            <a:off x="375048" y="1619724"/>
            <a:ext cx="5607843" cy="3477875"/>
          </a:xfrm>
          <a:prstGeom prst="rect">
            <a:avLst/>
          </a:prstGeom>
          <a:noFill/>
        </p:spPr>
        <p:txBody>
          <a:bodyPr wrap="square">
            <a:spAutoFit/>
          </a:bodyPr>
          <a:lstStyle/>
          <a:p>
            <a:r>
              <a:rPr lang="fr-FR" sz="2000" b="1" u="sng" dirty="0">
                <a:effectLst/>
                <a:ea typeface="Calibri" panose="020F0502020204030204" pitchFamily="34" charset="0"/>
                <a:cs typeface="Calibri" panose="020F0502020204030204" pitchFamily="34" charset="0"/>
              </a:rPr>
              <a:t>Le contenu du SDIRVE</a:t>
            </a:r>
            <a:endParaRPr lang="fr-FR" sz="2000" b="1" dirty="0">
              <a:effectLst/>
              <a:ea typeface="Calibri" panose="020F0502020204030204" pitchFamily="34" charset="0"/>
              <a:cs typeface="Times New Roman" panose="02020603050405020304" pitchFamily="18" charset="0"/>
            </a:endParaRPr>
          </a:p>
          <a:p>
            <a:r>
              <a:rPr lang="fr-FR" sz="2000" b="1" dirty="0">
                <a:effectLst/>
                <a:ea typeface="Times New Roman" panose="02020603050405020304" pitchFamily="18" charset="0"/>
                <a:cs typeface="Calibri" panose="020F0502020204030204" pitchFamily="34" charset="0"/>
              </a:rPr>
              <a:t> </a:t>
            </a:r>
            <a:endParaRPr lang="fr-FR" sz="2000" b="1" dirty="0">
              <a:effectLst/>
              <a:ea typeface="Calibri" panose="020F0502020204030204" pitchFamily="34" charset="0"/>
              <a:cs typeface="Times New Roman" panose="02020603050405020304" pitchFamily="18" charset="0"/>
            </a:endParaRPr>
          </a:p>
          <a:p>
            <a:r>
              <a:rPr lang="fr-FR" sz="2000" b="1" dirty="0">
                <a:solidFill>
                  <a:srgbClr val="000000"/>
                </a:solidFill>
                <a:effectLst/>
                <a:ea typeface="Times New Roman" panose="02020603050405020304" pitchFamily="18" charset="0"/>
                <a:cs typeface="Calibri" panose="020F0502020204030204" pitchFamily="34" charset="0"/>
              </a:rPr>
              <a:t>Diagnostic</a:t>
            </a:r>
            <a:endParaRPr lang="fr-FR" sz="2000" b="1" dirty="0">
              <a:effectLst/>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r-FR" sz="2000" dirty="0">
                <a:solidFill>
                  <a:srgbClr val="000000"/>
                </a:solidFill>
                <a:effectLst/>
                <a:ea typeface="Calibri" panose="020F0502020204030204" pitchFamily="34" charset="0"/>
              </a:rPr>
              <a:t>état des lieux de la mobilité électrique et de l'utilisation des IRVE publiques ;</a:t>
            </a:r>
            <a:endParaRPr lang="fr-FR" sz="2000" dirty="0">
              <a:effectLst/>
              <a:ea typeface="Calibri" panose="020F0502020204030204" pitchFamily="34" charset="0"/>
            </a:endParaRPr>
          </a:p>
          <a:p>
            <a:pPr marL="342900" lvl="0" indent="-342900">
              <a:buFont typeface="Wingdings" panose="05000000000000000000" pitchFamily="2" charset="2"/>
              <a:buChar char="§"/>
            </a:pPr>
            <a:r>
              <a:rPr lang="fr-FR" sz="2000" dirty="0">
                <a:solidFill>
                  <a:srgbClr val="000000"/>
                </a:solidFill>
                <a:effectLst/>
                <a:ea typeface="Calibri" panose="020F0502020204030204" pitchFamily="34" charset="0"/>
              </a:rPr>
              <a:t>évaluation de l'évolution des besoins. </a:t>
            </a:r>
            <a:endParaRPr lang="fr-FR" sz="2000" dirty="0">
              <a:effectLst/>
              <a:ea typeface="Calibri" panose="020F0502020204030204" pitchFamily="34" charset="0"/>
            </a:endParaRPr>
          </a:p>
          <a:p>
            <a:pPr marL="342900" lvl="0" indent="-342900">
              <a:buFont typeface="Wingdings" panose="05000000000000000000" pitchFamily="2" charset="2"/>
              <a:buChar char="§"/>
            </a:pPr>
            <a:r>
              <a:rPr lang="fr-FR" sz="2000" dirty="0">
                <a:solidFill>
                  <a:srgbClr val="000000"/>
                </a:solidFill>
                <a:effectLst/>
                <a:ea typeface="Calibri" panose="020F0502020204030204" pitchFamily="34" charset="0"/>
              </a:rPr>
              <a:t>évaluation du développement de l'offre de recharge</a:t>
            </a:r>
            <a:endParaRPr lang="fr-FR" sz="2000" dirty="0">
              <a:effectLst/>
              <a:ea typeface="Calibri" panose="020F0502020204030204" pitchFamily="34" charset="0"/>
            </a:endParaRPr>
          </a:p>
          <a:p>
            <a:pPr marL="342900" lvl="0" indent="-342900">
              <a:buFont typeface="Wingdings" panose="05000000000000000000" pitchFamily="2" charset="2"/>
              <a:buChar char="§"/>
            </a:pPr>
            <a:r>
              <a:rPr lang="fr-FR" sz="2000" dirty="0">
                <a:solidFill>
                  <a:srgbClr val="000000"/>
                </a:solidFill>
                <a:effectLst/>
                <a:ea typeface="Calibri" panose="020F0502020204030204" pitchFamily="34" charset="0"/>
              </a:rPr>
              <a:t>capacités d'accueil de ce réseau. distribution d'électricité</a:t>
            </a:r>
            <a:endParaRPr lang="fr-FR" sz="2000" dirty="0">
              <a:effectLst/>
              <a:ea typeface="Calibri" panose="020F0502020204030204" pitchFamily="34" charset="0"/>
            </a:endParaRPr>
          </a:p>
          <a:p>
            <a:endParaRPr lang="fr-FR" sz="2000" dirty="0">
              <a:effectLst/>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84476921-76CE-7ACD-43AC-E5C0BFD5EA88}"/>
              </a:ext>
            </a:extLst>
          </p:cNvPr>
          <p:cNvSpPr txBox="1"/>
          <p:nvPr/>
        </p:nvSpPr>
        <p:spPr>
          <a:xfrm>
            <a:off x="5750719" y="2058591"/>
            <a:ext cx="6100762" cy="4247317"/>
          </a:xfrm>
          <a:prstGeom prst="rect">
            <a:avLst/>
          </a:prstGeom>
          <a:noFill/>
        </p:spPr>
        <p:txBody>
          <a:bodyPr wrap="square">
            <a:spAutoFit/>
          </a:bodyPr>
          <a:lstStyle/>
          <a:p>
            <a:r>
              <a:rPr lang="fr-FR" sz="2000" b="1" dirty="0">
                <a:solidFill>
                  <a:srgbClr val="000000"/>
                </a:solidFill>
                <a:effectLst/>
                <a:ea typeface="Calibri" panose="020F0502020204030204" pitchFamily="34" charset="0"/>
                <a:cs typeface="Calibri" panose="020F0502020204030204" pitchFamily="34" charset="0"/>
              </a:rPr>
              <a:t>Objectifs</a:t>
            </a:r>
            <a:endParaRPr lang="fr-FR" sz="2000" b="1" dirty="0">
              <a:effectLst/>
              <a:ea typeface="Calibri" panose="020F0502020204030204" pitchFamily="34" charset="0"/>
              <a:cs typeface="Times New Roman" panose="02020603050405020304" pitchFamily="18" charset="0"/>
            </a:endParaRPr>
          </a:p>
          <a:p>
            <a:pPr marL="342900" lvl="0" indent="-342900">
              <a:spcAft>
                <a:spcPts val="1200"/>
              </a:spcAft>
              <a:buFont typeface="Wingdings" panose="05000000000000000000" pitchFamily="2" charset="2"/>
              <a:buChar char="§"/>
            </a:pPr>
            <a:r>
              <a:rPr lang="fr-FR" sz="2000" dirty="0">
                <a:solidFill>
                  <a:srgbClr val="000000"/>
                </a:solidFill>
                <a:effectLst/>
                <a:ea typeface="Calibri" panose="020F0502020204030204" pitchFamily="34" charset="0"/>
              </a:rPr>
              <a:t>Un projet de développement des IRVE décliné selon les besoins et les types d'usage identifiés lors du diagnostic. </a:t>
            </a:r>
            <a:endParaRPr lang="fr-FR" sz="2000" dirty="0">
              <a:effectLst/>
              <a:ea typeface="Calibri" panose="020F0502020204030204" pitchFamily="34" charset="0"/>
            </a:endParaRPr>
          </a:p>
          <a:p>
            <a:pPr marL="342900" lvl="0" indent="-342900">
              <a:spcAft>
                <a:spcPts val="1200"/>
              </a:spcAft>
              <a:buFont typeface="Wingdings" panose="05000000000000000000" pitchFamily="2" charset="2"/>
              <a:buChar char="§"/>
            </a:pPr>
            <a:r>
              <a:rPr lang="fr-FR" sz="2000" dirty="0">
                <a:solidFill>
                  <a:srgbClr val="000000"/>
                </a:solidFill>
                <a:effectLst/>
                <a:ea typeface="Calibri" panose="020F0502020204030204" pitchFamily="34" charset="0"/>
              </a:rPr>
              <a:t>tenant compte des possibilités des différents aménageurs publics et privés. </a:t>
            </a:r>
            <a:endParaRPr lang="fr-FR" sz="2000" dirty="0">
              <a:effectLst/>
              <a:ea typeface="Calibri" panose="020F0502020204030204" pitchFamily="34" charset="0"/>
            </a:endParaRPr>
          </a:p>
          <a:p>
            <a:pPr marL="342900" lvl="0" indent="-342900">
              <a:spcAft>
                <a:spcPts val="1200"/>
              </a:spcAft>
              <a:buFont typeface="Wingdings" panose="05000000000000000000" pitchFamily="2" charset="2"/>
              <a:buChar char="§"/>
            </a:pPr>
            <a:r>
              <a:rPr lang="fr-FR" sz="2000" dirty="0">
                <a:solidFill>
                  <a:srgbClr val="000000"/>
                </a:solidFill>
                <a:effectLst/>
                <a:ea typeface="Calibri" panose="020F0502020204030204" pitchFamily="34" charset="0"/>
              </a:rPr>
              <a:t>L’offre de recharge doit être coordonnée entre les différents aménageurs (modalités d'accès, tarification).</a:t>
            </a:r>
            <a:endParaRPr lang="fr-FR" sz="2000" dirty="0">
              <a:effectLst/>
              <a:ea typeface="Calibri" panose="020F0502020204030204" pitchFamily="34" charset="0"/>
            </a:endParaRPr>
          </a:p>
          <a:p>
            <a:pPr marL="342900" lvl="0" indent="-342900">
              <a:spcAft>
                <a:spcPts val="1200"/>
              </a:spcAft>
              <a:buFont typeface="Wingdings" panose="05000000000000000000" pitchFamily="2" charset="2"/>
              <a:buChar char="§"/>
            </a:pPr>
            <a:r>
              <a:rPr lang="fr-FR" sz="2000" dirty="0">
                <a:solidFill>
                  <a:srgbClr val="000000"/>
                </a:solidFill>
                <a:effectLst/>
                <a:ea typeface="Calibri" panose="020F0502020204030204" pitchFamily="34" charset="0"/>
              </a:rPr>
              <a:t>Le SDIRVE tient compte des politiques locales de mobilité et des objectifs de la programmation pluriannuelle de l'énergie</a:t>
            </a:r>
            <a:endParaRPr lang="fr-FR" sz="2000" dirty="0">
              <a:effectLst/>
              <a:ea typeface="Calibri" panose="020F0502020204030204" pitchFamily="34" charset="0"/>
            </a:endParaRPr>
          </a:p>
        </p:txBody>
      </p:sp>
      <p:sp>
        <p:nvSpPr>
          <p:cNvPr id="9" name="ZoneTexte 8">
            <a:extLst>
              <a:ext uri="{FF2B5EF4-FFF2-40B4-BE49-F238E27FC236}">
                <a16:creationId xmlns:a16="http://schemas.microsoft.com/office/drawing/2014/main" id="{D851D9E1-57DA-8A9C-714E-36A285C5DEFE}"/>
              </a:ext>
            </a:extLst>
          </p:cNvPr>
          <p:cNvSpPr txBox="1"/>
          <p:nvPr/>
        </p:nvSpPr>
        <p:spPr>
          <a:xfrm>
            <a:off x="375048" y="4720858"/>
            <a:ext cx="6100762" cy="1631216"/>
          </a:xfrm>
          <a:prstGeom prst="rect">
            <a:avLst/>
          </a:prstGeom>
          <a:noFill/>
        </p:spPr>
        <p:txBody>
          <a:bodyPr wrap="square">
            <a:spAutoFit/>
          </a:bodyPr>
          <a:lstStyle/>
          <a:p>
            <a:endParaRPr lang="fr-FR" sz="2000" b="1" i="1" dirty="0">
              <a:solidFill>
                <a:srgbClr val="000000"/>
              </a:solidFill>
              <a:effectLst/>
              <a:ea typeface="Calibri" panose="020F0502020204030204" pitchFamily="34" charset="0"/>
            </a:endParaRPr>
          </a:p>
          <a:p>
            <a:r>
              <a:rPr lang="fr-FR" sz="2000" b="1" dirty="0">
                <a:solidFill>
                  <a:srgbClr val="000000"/>
                </a:solidFill>
                <a:ea typeface="Calibri" panose="020F0502020204030204" pitchFamily="34" charset="0"/>
              </a:rPr>
              <a:t>Plan d’action </a:t>
            </a:r>
          </a:p>
          <a:p>
            <a:pPr marL="342900" indent="-342900">
              <a:buFont typeface="Wingdings" panose="05000000000000000000" pitchFamily="2" charset="2"/>
              <a:buChar char="§"/>
            </a:pPr>
            <a:r>
              <a:rPr lang="fr-FR" sz="2000" dirty="0">
                <a:solidFill>
                  <a:srgbClr val="000000"/>
                </a:solidFill>
                <a:effectLst/>
                <a:ea typeface="Calibri" panose="020F0502020204030204" pitchFamily="34" charset="0"/>
              </a:rPr>
              <a:t>Calendrier </a:t>
            </a:r>
          </a:p>
          <a:p>
            <a:pPr marL="342900" indent="-342900">
              <a:buFont typeface="Wingdings" panose="05000000000000000000" pitchFamily="2" charset="2"/>
              <a:buChar char="§"/>
            </a:pPr>
            <a:r>
              <a:rPr lang="fr-FR" sz="2000" dirty="0">
                <a:solidFill>
                  <a:srgbClr val="000000"/>
                </a:solidFill>
                <a:effectLst/>
                <a:ea typeface="Calibri" panose="020F0502020204030204" pitchFamily="34" charset="0"/>
              </a:rPr>
              <a:t>Moyens chiffrés</a:t>
            </a:r>
            <a:r>
              <a:rPr lang="fr-FR" sz="2000" dirty="0">
                <a:effectLst/>
              </a:rPr>
              <a:t> </a:t>
            </a:r>
          </a:p>
          <a:p>
            <a:pPr marL="342900" indent="-342900">
              <a:buFont typeface="Wingdings" panose="05000000000000000000" pitchFamily="2" charset="2"/>
              <a:buChar char="§"/>
            </a:pPr>
            <a:r>
              <a:rPr lang="fr-FR" sz="2000" dirty="0"/>
              <a:t>Indicateurs de suivi</a:t>
            </a:r>
          </a:p>
        </p:txBody>
      </p:sp>
      <p:pic>
        <p:nvPicPr>
          <p:cNvPr id="2" name="Graphique 1">
            <a:extLst>
              <a:ext uri="{FF2B5EF4-FFF2-40B4-BE49-F238E27FC236}">
                <a16:creationId xmlns:a16="http://schemas.microsoft.com/office/drawing/2014/main" id="{15D9CE7D-6796-BEB3-3DBB-1C2A4CEE60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1797550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57D2B6BB-F801-099B-7991-A24DD5A0C13F}"/>
              </a:ext>
            </a:extLst>
          </p:cNvPr>
          <p:cNvSpPr>
            <a:spLocks noGrp="1"/>
          </p:cNvSpPr>
          <p:nvPr>
            <p:ph type="subTitle" idx="1"/>
          </p:nvPr>
        </p:nvSpPr>
        <p:spPr>
          <a:xfrm>
            <a:off x="1341941" y="1233105"/>
            <a:ext cx="9144000" cy="5270437"/>
          </a:xfrm>
        </p:spPr>
        <p:txBody>
          <a:bodyPr>
            <a:noAutofit/>
          </a:bodyPr>
          <a:lstStyle/>
          <a:p>
            <a:r>
              <a:rPr lang="fr-FR" b="1" i="1" dirty="0"/>
              <a:t>Programme</a:t>
            </a:r>
            <a:endParaRPr lang="fr-FR" sz="1600" b="1" dirty="0"/>
          </a:p>
          <a:p>
            <a:pPr marL="342900" indent="-342900" algn="l">
              <a:buFont typeface="Wingdings" panose="05000000000000000000" pitchFamily="2" charset="2"/>
              <a:buChar char="§"/>
            </a:pPr>
            <a:r>
              <a:rPr lang="fr-FR" sz="1800" b="1" dirty="0"/>
              <a:t>M</a:t>
            </a:r>
            <a:r>
              <a:rPr lang="fr-FR" sz="2200" b="1" dirty="0"/>
              <a:t>ot d’accueil</a:t>
            </a:r>
          </a:p>
          <a:p>
            <a:pPr marL="342900" indent="-342900" algn="l">
              <a:buFont typeface="Wingdings" panose="05000000000000000000" pitchFamily="2" charset="2"/>
              <a:buChar char="§"/>
            </a:pPr>
            <a:r>
              <a:rPr lang="fr-FR" sz="2200" b="1" dirty="0"/>
              <a:t>Politiques des transports, mobilités propres, bornes de recharges : Tour d’horizon, état des lieux général </a:t>
            </a:r>
          </a:p>
          <a:p>
            <a:pPr marL="342900" indent="-342900" algn="l">
              <a:buFont typeface="Wingdings" panose="05000000000000000000" pitchFamily="2" charset="2"/>
              <a:buChar char="§"/>
            </a:pPr>
            <a:r>
              <a:rPr lang="fr-FR" sz="2200" b="1" dirty="0"/>
              <a:t>Les SDIRVE : mode d’emploi </a:t>
            </a:r>
          </a:p>
          <a:p>
            <a:pPr marL="342900" indent="-342900" algn="l">
              <a:buFont typeface="Wingdings" panose="05000000000000000000" pitchFamily="2" charset="2"/>
              <a:buChar char="§"/>
            </a:pPr>
            <a:r>
              <a:rPr lang="fr-FR" sz="2200" b="1" dirty="0"/>
              <a:t>Zoom concertation </a:t>
            </a:r>
          </a:p>
          <a:p>
            <a:pPr marL="342900" indent="-342900" algn="l">
              <a:buFont typeface="Wingdings" panose="05000000000000000000" pitchFamily="2" charset="2"/>
              <a:buChar char="§"/>
            </a:pPr>
            <a:r>
              <a:rPr lang="fr-FR" sz="2200" b="1" dirty="0"/>
              <a:t>Etat des lieux départemental de l’offre publique et privée (Cabinet TACTIS) </a:t>
            </a:r>
          </a:p>
          <a:p>
            <a:pPr marL="342900" indent="-342900" algn="l">
              <a:buFont typeface="Wingdings" panose="05000000000000000000" pitchFamily="2" charset="2"/>
              <a:buChar char="§"/>
            </a:pPr>
            <a:r>
              <a:rPr lang="fr-FR" sz="2200" b="1" dirty="0"/>
              <a:t>S’approprier un SDIRVE : « Notre SDIRVE sera réussi si… » </a:t>
            </a:r>
          </a:p>
          <a:p>
            <a:pPr marL="342900" indent="-342900" algn="l">
              <a:buFont typeface="Wingdings" panose="05000000000000000000" pitchFamily="2" charset="2"/>
              <a:buChar char="§"/>
            </a:pPr>
            <a:r>
              <a:rPr lang="fr-FR" sz="2200" b="1" dirty="0"/>
              <a:t>Quels projets, plans ou actions locales devraient être intégrés dans la réflexion ? </a:t>
            </a:r>
          </a:p>
          <a:p>
            <a:pPr marL="342900" indent="-342900" algn="l">
              <a:buFont typeface="Wingdings" panose="05000000000000000000" pitchFamily="2" charset="2"/>
              <a:buChar char="§"/>
            </a:pPr>
            <a:r>
              <a:rPr lang="fr-FR" sz="2200" b="1" dirty="0"/>
              <a:t>Comment associer les partenaires privés à la réflexion ?</a:t>
            </a:r>
          </a:p>
          <a:p>
            <a:pPr marL="342900" indent="-342900" algn="l">
              <a:buFont typeface="Wingdings" panose="05000000000000000000" pitchFamily="2" charset="2"/>
              <a:buChar char="§"/>
            </a:pPr>
            <a:r>
              <a:rPr lang="fr-FR" sz="2200" b="1" dirty="0"/>
              <a:t>Conclusion et prochains RDV</a:t>
            </a:r>
          </a:p>
          <a:p>
            <a:pPr marL="342900" indent="-342900" algn="l">
              <a:buFont typeface="Wingdings" panose="05000000000000000000" pitchFamily="2" charset="2"/>
              <a:buChar char="§"/>
            </a:pPr>
            <a:r>
              <a:rPr lang="fr-FR" sz="2200" b="1" dirty="0"/>
              <a:t>Déjeuner buffet</a:t>
            </a:r>
            <a:endParaRPr lang="fr-FR" sz="2200" b="1" dirty="0">
              <a:effectLst/>
              <a:ea typeface="Calibri" panose="020F0502020204030204" pitchFamily="34" charset="0"/>
              <a:cs typeface="Times New Roman" panose="02020603050405020304" pitchFamily="18" charset="0"/>
            </a:endParaRPr>
          </a:p>
        </p:txBody>
      </p:sp>
      <p:pic>
        <p:nvPicPr>
          <p:cNvPr id="4" name="Graphique 3">
            <a:extLst>
              <a:ext uri="{FF2B5EF4-FFF2-40B4-BE49-F238E27FC236}">
                <a16:creationId xmlns:a16="http://schemas.microsoft.com/office/drawing/2014/main" id="{2FABD079-22C8-03ED-2816-7C7382DBB6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525164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C868B4-EAB3-ED60-5BA1-8C183CB0BB4B}"/>
              </a:ext>
            </a:extLst>
          </p:cNvPr>
          <p:cNvSpPr txBox="1"/>
          <p:nvPr/>
        </p:nvSpPr>
        <p:spPr>
          <a:xfrm>
            <a:off x="3348661" y="623349"/>
            <a:ext cx="6507956" cy="523220"/>
          </a:xfrm>
          <a:prstGeom prst="rect">
            <a:avLst/>
          </a:prstGeom>
          <a:noFill/>
        </p:spPr>
        <p:txBody>
          <a:bodyPr wrap="square">
            <a:spAutoFit/>
          </a:bodyPr>
          <a:lstStyle/>
          <a:p>
            <a:pPr algn="l"/>
            <a:r>
              <a:rPr lang="fr-FR" sz="2800" b="1" dirty="0"/>
              <a:t>Exemple de SDIRVE en cours</a:t>
            </a:r>
          </a:p>
        </p:txBody>
      </p:sp>
      <p:pic>
        <p:nvPicPr>
          <p:cNvPr id="2" name="Image 1">
            <a:extLst>
              <a:ext uri="{FF2B5EF4-FFF2-40B4-BE49-F238E27FC236}">
                <a16:creationId xmlns:a16="http://schemas.microsoft.com/office/drawing/2014/main" id="{8A0198C0-F81B-4499-4B91-318B16F8A621}"/>
              </a:ext>
            </a:extLst>
          </p:cNvPr>
          <p:cNvPicPr>
            <a:picLocks noChangeAspect="1"/>
          </p:cNvPicPr>
          <p:nvPr/>
        </p:nvPicPr>
        <p:blipFill>
          <a:blip r:embed="rId2"/>
          <a:stretch>
            <a:fillRect/>
          </a:stretch>
        </p:blipFill>
        <p:spPr>
          <a:xfrm>
            <a:off x="386805" y="1422294"/>
            <a:ext cx="3645608" cy="2621985"/>
          </a:xfrm>
          <a:prstGeom prst="rect">
            <a:avLst/>
          </a:prstGeom>
        </p:spPr>
      </p:pic>
      <p:pic>
        <p:nvPicPr>
          <p:cNvPr id="3" name="Image 2">
            <a:extLst>
              <a:ext uri="{FF2B5EF4-FFF2-40B4-BE49-F238E27FC236}">
                <a16:creationId xmlns:a16="http://schemas.microsoft.com/office/drawing/2014/main" id="{9E0EC947-3597-9C35-5755-7C01CFB669C0}"/>
              </a:ext>
            </a:extLst>
          </p:cNvPr>
          <p:cNvPicPr>
            <a:picLocks noChangeAspect="1"/>
          </p:cNvPicPr>
          <p:nvPr/>
        </p:nvPicPr>
        <p:blipFill>
          <a:blip r:embed="rId3"/>
          <a:stretch>
            <a:fillRect/>
          </a:stretch>
        </p:blipFill>
        <p:spPr>
          <a:xfrm>
            <a:off x="4959035" y="3346645"/>
            <a:ext cx="4584136" cy="2931446"/>
          </a:xfrm>
          <a:prstGeom prst="rect">
            <a:avLst/>
          </a:prstGeom>
        </p:spPr>
      </p:pic>
      <p:sp>
        <p:nvSpPr>
          <p:cNvPr id="4" name="ZoneTexte 3">
            <a:extLst>
              <a:ext uri="{FF2B5EF4-FFF2-40B4-BE49-F238E27FC236}">
                <a16:creationId xmlns:a16="http://schemas.microsoft.com/office/drawing/2014/main" id="{7569A37D-E860-17EB-3B0F-D6EE06047C26}"/>
              </a:ext>
            </a:extLst>
          </p:cNvPr>
          <p:cNvSpPr txBox="1"/>
          <p:nvPr/>
        </p:nvSpPr>
        <p:spPr>
          <a:xfrm>
            <a:off x="386805" y="3944304"/>
            <a:ext cx="4215846" cy="707886"/>
          </a:xfrm>
          <a:prstGeom prst="rect">
            <a:avLst/>
          </a:prstGeom>
          <a:noFill/>
        </p:spPr>
        <p:txBody>
          <a:bodyPr wrap="square">
            <a:spAutoFit/>
          </a:bodyPr>
          <a:lstStyle/>
          <a:p>
            <a:endParaRPr lang="fr-FR" sz="2000" b="1" i="1" dirty="0">
              <a:solidFill>
                <a:srgbClr val="000000"/>
              </a:solidFill>
              <a:effectLst/>
              <a:ea typeface="Calibri" panose="020F0502020204030204" pitchFamily="34" charset="0"/>
            </a:endParaRPr>
          </a:p>
          <a:p>
            <a:r>
              <a:rPr lang="fr-FR" sz="2000" b="1" dirty="0">
                <a:solidFill>
                  <a:srgbClr val="000000"/>
                </a:solidFill>
                <a:ea typeface="Calibri" panose="020F0502020204030204" pitchFamily="34" charset="0"/>
              </a:rPr>
              <a:t>Cartographie thématique du territoire</a:t>
            </a:r>
            <a:endParaRPr lang="fr-FR" sz="2000" dirty="0"/>
          </a:p>
        </p:txBody>
      </p:sp>
      <p:sp>
        <p:nvSpPr>
          <p:cNvPr id="5" name="ZoneTexte 4">
            <a:extLst>
              <a:ext uri="{FF2B5EF4-FFF2-40B4-BE49-F238E27FC236}">
                <a16:creationId xmlns:a16="http://schemas.microsoft.com/office/drawing/2014/main" id="{F1691FFB-E9F8-FBC4-E842-31779289A3B3}"/>
              </a:ext>
            </a:extLst>
          </p:cNvPr>
          <p:cNvSpPr txBox="1"/>
          <p:nvPr/>
        </p:nvSpPr>
        <p:spPr>
          <a:xfrm>
            <a:off x="6000749" y="6335672"/>
            <a:ext cx="6099858" cy="307777"/>
          </a:xfrm>
          <a:prstGeom prst="rect">
            <a:avLst/>
          </a:prstGeom>
          <a:noFill/>
        </p:spPr>
        <p:txBody>
          <a:bodyPr wrap="square">
            <a:spAutoFit/>
          </a:bodyPr>
          <a:lstStyle/>
          <a:p>
            <a:pPr algn="r"/>
            <a:r>
              <a:rPr lang="fr-FR" sz="1400" b="0" i="0" dirty="0">
                <a:solidFill>
                  <a:srgbClr val="414856"/>
                </a:solidFill>
                <a:effectLst/>
                <a:latin typeface="Marianne"/>
              </a:rPr>
              <a:t>Crédit :  SDEC Energie (Calvados)</a:t>
            </a:r>
            <a:endParaRPr lang="fr-FR" sz="1400" dirty="0"/>
          </a:p>
        </p:txBody>
      </p:sp>
      <p:pic>
        <p:nvPicPr>
          <p:cNvPr id="7" name="Picture 2">
            <a:extLst>
              <a:ext uri="{FF2B5EF4-FFF2-40B4-BE49-F238E27FC236}">
                <a16:creationId xmlns:a16="http://schemas.microsoft.com/office/drawing/2014/main" id="{75CFB5FB-41EB-C97D-90BC-57C53516D3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768" y="4812368"/>
            <a:ext cx="3042348" cy="18310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E3DADEC-734D-2F80-2563-048C46C164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151" y="1306747"/>
            <a:ext cx="2758848" cy="1953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501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270C253-7F83-6E39-9D77-E306DFF789F3}"/>
              </a:ext>
            </a:extLst>
          </p:cNvPr>
          <p:cNvPicPr>
            <a:picLocks noChangeAspect="1"/>
          </p:cNvPicPr>
          <p:nvPr/>
        </p:nvPicPr>
        <p:blipFill>
          <a:blip r:embed="rId2"/>
          <a:stretch>
            <a:fillRect/>
          </a:stretch>
        </p:blipFill>
        <p:spPr>
          <a:xfrm>
            <a:off x="6177643" y="2316163"/>
            <a:ext cx="5050971" cy="3261455"/>
          </a:xfrm>
          <a:prstGeom prst="rect">
            <a:avLst/>
          </a:prstGeom>
        </p:spPr>
      </p:pic>
      <p:pic>
        <p:nvPicPr>
          <p:cNvPr id="5" name="Image 4">
            <a:extLst>
              <a:ext uri="{FF2B5EF4-FFF2-40B4-BE49-F238E27FC236}">
                <a16:creationId xmlns:a16="http://schemas.microsoft.com/office/drawing/2014/main" id="{4CF36197-10A6-C601-0035-824F51CF8EE0}"/>
              </a:ext>
            </a:extLst>
          </p:cNvPr>
          <p:cNvPicPr>
            <a:picLocks noChangeAspect="1"/>
          </p:cNvPicPr>
          <p:nvPr/>
        </p:nvPicPr>
        <p:blipFill>
          <a:blip r:embed="rId3"/>
          <a:stretch>
            <a:fillRect/>
          </a:stretch>
        </p:blipFill>
        <p:spPr>
          <a:xfrm>
            <a:off x="804058" y="2226450"/>
            <a:ext cx="4061887" cy="2687759"/>
          </a:xfrm>
          <a:prstGeom prst="rect">
            <a:avLst/>
          </a:prstGeom>
        </p:spPr>
      </p:pic>
      <p:sp>
        <p:nvSpPr>
          <p:cNvPr id="7" name="ZoneTexte 6">
            <a:extLst>
              <a:ext uri="{FF2B5EF4-FFF2-40B4-BE49-F238E27FC236}">
                <a16:creationId xmlns:a16="http://schemas.microsoft.com/office/drawing/2014/main" id="{CF71DA9E-E2F1-1BDA-79D8-C040015E7576}"/>
              </a:ext>
            </a:extLst>
          </p:cNvPr>
          <p:cNvSpPr txBox="1"/>
          <p:nvPr/>
        </p:nvSpPr>
        <p:spPr>
          <a:xfrm>
            <a:off x="637495" y="5165499"/>
            <a:ext cx="6100762" cy="707886"/>
          </a:xfrm>
          <a:prstGeom prst="rect">
            <a:avLst/>
          </a:prstGeom>
          <a:noFill/>
        </p:spPr>
        <p:txBody>
          <a:bodyPr wrap="square">
            <a:spAutoFit/>
          </a:bodyPr>
          <a:lstStyle/>
          <a:p>
            <a:endParaRPr lang="fr-FR" sz="2000" b="1" i="1" dirty="0">
              <a:solidFill>
                <a:srgbClr val="000000"/>
              </a:solidFill>
              <a:effectLst/>
              <a:ea typeface="Calibri" panose="020F0502020204030204" pitchFamily="34" charset="0"/>
            </a:endParaRPr>
          </a:p>
          <a:p>
            <a:r>
              <a:rPr lang="fr-FR" sz="2000" b="1" dirty="0">
                <a:solidFill>
                  <a:srgbClr val="000000"/>
                </a:solidFill>
                <a:ea typeface="Calibri" panose="020F0502020204030204" pitchFamily="34" charset="0"/>
              </a:rPr>
              <a:t>Scénarisation</a:t>
            </a:r>
            <a:endParaRPr lang="fr-FR" sz="2000" dirty="0"/>
          </a:p>
        </p:txBody>
      </p:sp>
      <p:sp>
        <p:nvSpPr>
          <p:cNvPr id="8" name="ZoneTexte 7">
            <a:extLst>
              <a:ext uri="{FF2B5EF4-FFF2-40B4-BE49-F238E27FC236}">
                <a16:creationId xmlns:a16="http://schemas.microsoft.com/office/drawing/2014/main" id="{DFF09FF3-3698-590D-1430-A21E7C0B64F4}"/>
              </a:ext>
            </a:extLst>
          </p:cNvPr>
          <p:cNvSpPr txBox="1"/>
          <p:nvPr/>
        </p:nvSpPr>
        <p:spPr>
          <a:xfrm>
            <a:off x="6000749" y="6335672"/>
            <a:ext cx="6099858" cy="307777"/>
          </a:xfrm>
          <a:prstGeom prst="rect">
            <a:avLst/>
          </a:prstGeom>
          <a:noFill/>
        </p:spPr>
        <p:txBody>
          <a:bodyPr wrap="square">
            <a:spAutoFit/>
          </a:bodyPr>
          <a:lstStyle/>
          <a:p>
            <a:pPr algn="r"/>
            <a:r>
              <a:rPr lang="fr-FR" sz="1400" b="0" i="0" dirty="0">
                <a:solidFill>
                  <a:srgbClr val="414856"/>
                </a:solidFill>
                <a:effectLst/>
                <a:latin typeface="Marianne"/>
              </a:rPr>
              <a:t>Crédit :  SDEC Energie (Calvados)</a:t>
            </a:r>
            <a:endParaRPr lang="fr-FR" sz="1400" dirty="0"/>
          </a:p>
        </p:txBody>
      </p:sp>
      <p:sp>
        <p:nvSpPr>
          <p:cNvPr id="2" name="ZoneTexte 1">
            <a:extLst>
              <a:ext uri="{FF2B5EF4-FFF2-40B4-BE49-F238E27FC236}">
                <a16:creationId xmlns:a16="http://schemas.microsoft.com/office/drawing/2014/main" id="{1B7460C1-2CAB-5970-EB50-9CCF4CA86583}"/>
              </a:ext>
            </a:extLst>
          </p:cNvPr>
          <p:cNvSpPr txBox="1"/>
          <p:nvPr/>
        </p:nvSpPr>
        <p:spPr>
          <a:xfrm>
            <a:off x="3348661" y="623349"/>
            <a:ext cx="6507956" cy="523220"/>
          </a:xfrm>
          <a:prstGeom prst="rect">
            <a:avLst/>
          </a:prstGeom>
          <a:noFill/>
        </p:spPr>
        <p:txBody>
          <a:bodyPr wrap="square">
            <a:spAutoFit/>
          </a:bodyPr>
          <a:lstStyle/>
          <a:p>
            <a:pPr algn="l"/>
            <a:r>
              <a:rPr lang="fr-FR" sz="2800" b="1" dirty="0"/>
              <a:t>Exemple de SDIRVE en cours</a:t>
            </a:r>
          </a:p>
        </p:txBody>
      </p:sp>
    </p:spTree>
    <p:extLst>
      <p:ext uri="{BB962C8B-B14F-4D97-AF65-F5344CB8AC3E}">
        <p14:creationId xmlns:p14="http://schemas.microsoft.com/office/powerpoint/2010/main" val="209268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35170C8C-A327-E519-C2CD-16149AF66DB8}"/>
              </a:ext>
            </a:extLst>
          </p:cNvPr>
          <p:cNvSpPr txBox="1"/>
          <p:nvPr/>
        </p:nvSpPr>
        <p:spPr>
          <a:xfrm>
            <a:off x="7096169" y="5361568"/>
            <a:ext cx="6100762" cy="707886"/>
          </a:xfrm>
          <a:prstGeom prst="rect">
            <a:avLst/>
          </a:prstGeom>
          <a:noFill/>
        </p:spPr>
        <p:txBody>
          <a:bodyPr wrap="square">
            <a:spAutoFit/>
          </a:bodyPr>
          <a:lstStyle/>
          <a:p>
            <a:endParaRPr lang="fr-FR" sz="2000" b="1" i="1" dirty="0">
              <a:solidFill>
                <a:srgbClr val="000000"/>
              </a:solidFill>
              <a:effectLst/>
              <a:ea typeface="Calibri" panose="020F0502020204030204" pitchFamily="34" charset="0"/>
            </a:endParaRPr>
          </a:p>
          <a:p>
            <a:r>
              <a:rPr lang="fr-FR" sz="2000" b="1" dirty="0">
                <a:solidFill>
                  <a:srgbClr val="000000"/>
                </a:solidFill>
                <a:ea typeface="Calibri" panose="020F0502020204030204" pitchFamily="34" charset="0"/>
              </a:rPr>
              <a:t>Stratégie et plan d’actions</a:t>
            </a:r>
            <a:endParaRPr lang="fr-FR" sz="2000" dirty="0"/>
          </a:p>
        </p:txBody>
      </p:sp>
      <p:sp>
        <p:nvSpPr>
          <p:cNvPr id="8" name="ZoneTexte 7">
            <a:extLst>
              <a:ext uri="{FF2B5EF4-FFF2-40B4-BE49-F238E27FC236}">
                <a16:creationId xmlns:a16="http://schemas.microsoft.com/office/drawing/2014/main" id="{5E7D792A-5661-1ECE-F861-7AE823A3E4B5}"/>
              </a:ext>
            </a:extLst>
          </p:cNvPr>
          <p:cNvSpPr txBox="1"/>
          <p:nvPr/>
        </p:nvSpPr>
        <p:spPr>
          <a:xfrm>
            <a:off x="659756" y="6335672"/>
            <a:ext cx="5023413" cy="307777"/>
          </a:xfrm>
          <a:prstGeom prst="rect">
            <a:avLst/>
          </a:prstGeom>
          <a:noFill/>
        </p:spPr>
        <p:txBody>
          <a:bodyPr wrap="square">
            <a:spAutoFit/>
          </a:bodyPr>
          <a:lstStyle/>
          <a:p>
            <a:pPr algn="r"/>
            <a:r>
              <a:rPr lang="fr-FR" sz="1400" b="0" i="0" dirty="0">
                <a:solidFill>
                  <a:srgbClr val="414856"/>
                </a:solidFill>
                <a:effectLst/>
                <a:latin typeface="Marianne"/>
              </a:rPr>
              <a:t>Crédit :  territoire d’énergie Flandres / SDEC Energie (Calvados)</a:t>
            </a:r>
            <a:endParaRPr lang="fr-FR" sz="1400" dirty="0"/>
          </a:p>
        </p:txBody>
      </p:sp>
      <p:pic>
        <p:nvPicPr>
          <p:cNvPr id="9" name="Image 8">
            <a:extLst>
              <a:ext uri="{FF2B5EF4-FFF2-40B4-BE49-F238E27FC236}">
                <a16:creationId xmlns:a16="http://schemas.microsoft.com/office/drawing/2014/main" id="{296A5F45-EC33-A84B-49CB-1BC3F27ED740}"/>
              </a:ext>
            </a:extLst>
          </p:cNvPr>
          <p:cNvPicPr>
            <a:picLocks noChangeAspect="1"/>
          </p:cNvPicPr>
          <p:nvPr/>
        </p:nvPicPr>
        <p:blipFill>
          <a:blip r:embed="rId2"/>
          <a:stretch>
            <a:fillRect/>
          </a:stretch>
        </p:blipFill>
        <p:spPr>
          <a:xfrm>
            <a:off x="6362217" y="1956918"/>
            <a:ext cx="5061857" cy="3208581"/>
          </a:xfrm>
          <a:prstGeom prst="rect">
            <a:avLst/>
          </a:prstGeom>
        </p:spPr>
      </p:pic>
      <p:pic>
        <p:nvPicPr>
          <p:cNvPr id="10" name="Image 9">
            <a:extLst>
              <a:ext uri="{FF2B5EF4-FFF2-40B4-BE49-F238E27FC236}">
                <a16:creationId xmlns:a16="http://schemas.microsoft.com/office/drawing/2014/main" id="{86D39ED5-A27E-CF1E-1424-B1638CC03E1C}"/>
              </a:ext>
            </a:extLst>
          </p:cNvPr>
          <p:cNvPicPr>
            <a:picLocks noChangeAspect="1"/>
          </p:cNvPicPr>
          <p:nvPr/>
        </p:nvPicPr>
        <p:blipFill>
          <a:blip r:embed="rId3"/>
          <a:stretch>
            <a:fillRect/>
          </a:stretch>
        </p:blipFill>
        <p:spPr>
          <a:xfrm>
            <a:off x="747916" y="1592774"/>
            <a:ext cx="3986634" cy="4388955"/>
          </a:xfrm>
          <a:prstGeom prst="rect">
            <a:avLst/>
          </a:prstGeom>
        </p:spPr>
      </p:pic>
      <p:sp>
        <p:nvSpPr>
          <p:cNvPr id="2" name="ZoneTexte 1">
            <a:extLst>
              <a:ext uri="{FF2B5EF4-FFF2-40B4-BE49-F238E27FC236}">
                <a16:creationId xmlns:a16="http://schemas.microsoft.com/office/drawing/2014/main" id="{67614FBB-CB6C-BD8F-CD34-11595465F83F}"/>
              </a:ext>
            </a:extLst>
          </p:cNvPr>
          <p:cNvSpPr txBox="1"/>
          <p:nvPr/>
        </p:nvSpPr>
        <p:spPr>
          <a:xfrm>
            <a:off x="3348661" y="623349"/>
            <a:ext cx="6507956" cy="523220"/>
          </a:xfrm>
          <a:prstGeom prst="rect">
            <a:avLst/>
          </a:prstGeom>
          <a:noFill/>
        </p:spPr>
        <p:txBody>
          <a:bodyPr wrap="square">
            <a:spAutoFit/>
          </a:bodyPr>
          <a:lstStyle/>
          <a:p>
            <a:pPr algn="l"/>
            <a:r>
              <a:rPr lang="fr-FR" sz="2800" b="1" dirty="0"/>
              <a:t>Exemple de SDIRVE en cours</a:t>
            </a:r>
          </a:p>
        </p:txBody>
      </p:sp>
    </p:spTree>
    <p:extLst>
      <p:ext uri="{BB962C8B-B14F-4D97-AF65-F5344CB8AC3E}">
        <p14:creationId xmlns:p14="http://schemas.microsoft.com/office/powerpoint/2010/main" val="754089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E83A0E5-F3E2-AD13-7963-1A91AEDCB1CA}"/>
              </a:ext>
            </a:extLst>
          </p:cNvPr>
          <p:cNvSpPr txBox="1"/>
          <p:nvPr/>
        </p:nvSpPr>
        <p:spPr>
          <a:xfrm>
            <a:off x="2575560" y="2907790"/>
            <a:ext cx="6492239" cy="1323439"/>
          </a:xfrm>
          <a:prstGeom prst="rect">
            <a:avLst/>
          </a:prstGeom>
          <a:noFill/>
        </p:spPr>
        <p:txBody>
          <a:bodyPr wrap="square">
            <a:spAutoFit/>
          </a:bodyPr>
          <a:lstStyle/>
          <a:p>
            <a:pPr algn="ctr"/>
            <a:r>
              <a:rPr lang="fr-FR" sz="4800" b="1" i="1" dirty="0">
                <a:effectLst/>
                <a:latin typeface="Calibri" panose="020F0502020204030204" pitchFamily="34" charset="0"/>
                <a:ea typeface="Calibri" panose="020F0502020204030204" pitchFamily="34" charset="0"/>
              </a:rPr>
              <a:t>Temps d’échange </a:t>
            </a:r>
          </a:p>
          <a:p>
            <a:pPr marL="342900" indent="-342900" algn="ctr">
              <a:buFont typeface="Arial" panose="020B0604020202020204" pitchFamily="34" charset="0"/>
              <a:buChar char="•"/>
            </a:pPr>
            <a:endParaRPr lang="fr-FR" sz="3200" b="1" i="1" dirty="0">
              <a:effectLst/>
              <a:ea typeface="Times New Roman" panose="02020603050405020304" pitchFamily="18" charset="0"/>
              <a:cs typeface="Times New Roman" panose="02020603050405020304" pitchFamily="18" charset="0"/>
            </a:endParaRPr>
          </a:p>
        </p:txBody>
      </p:sp>
      <p:pic>
        <p:nvPicPr>
          <p:cNvPr id="3" name="Graphique 2">
            <a:extLst>
              <a:ext uri="{FF2B5EF4-FFF2-40B4-BE49-F238E27FC236}">
                <a16:creationId xmlns:a16="http://schemas.microsoft.com/office/drawing/2014/main" id="{3D75FC9E-BE85-E697-5B54-26AB405AE9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49240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812BE3-7C80-F0AC-79D4-2534D7F3F5C1}"/>
              </a:ext>
            </a:extLst>
          </p:cNvPr>
          <p:cNvSpPr>
            <a:spLocks noGrp="1"/>
          </p:cNvSpPr>
          <p:nvPr>
            <p:ph type="ctrTitle"/>
          </p:nvPr>
        </p:nvSpPr>
        <p:spPr>
          <a:xfrm>
            <a:off x="875817" y="1900238"/>
            <a:ext cx="10440365" cy="536232"/>
          </a:xfrm>
        </p:spPr>
        <p:txBody>
          <a:bodyPr>
            <a:normAutofit/>
          </a:bodyPr>
          <a:lstStyle/>
          <a:p>
            <a:r>
              <a:rPr lang="fr-FR" sz="3200" b="1" dirty="0">
                <a:latin typeface="+mn-lt"/>
              </a:rPr>
              <a:t>Comité technique du 9 novembre 2022</a:t>
            </a:r>
          </a:p>
        </p:txBody>
      </p:sp>
      <p:sp>
        <p:nvSpPr>
          <p:cNvPr id="5" name="ZoneTexte 4">
            <a:extLst>
              <a:ext uri="{FF2B5EF4-FFF2-40B4-BE49-F238E27FC236}">
                <a16:creationId xmlns:a16="http://schemas.microsoft.com/office/drawing/2014/main" id="{E17F75B6-92C6-1F2D-ACCD-403ADE68E511}"/>
              </a:ext>
            </a:extLst>
          </p:cNvPr>
          <p:cNvSpPr txBox="1"/>
          <p:nvPr/>
        </p:nvSpPr>
        <p:spPr>
          <a:xfrm>
            <a:off x="3144454" y="2838366"/>
            <a:ext cx="6100762" cy="954107"/>
          </a:xfrm>
          <a:prstGeom prst="rect">
            <a:avLst/>
          </a:prstGeom>
          <a:noFill/>
        </p:spPr>
        <p:txBody>
          <a:bodyPr wrap="square">
            <a:spAutoFit/>
          </a:bodyPr>
          <a:lstStyle/>
          <a:p>
            <a:pPr algn="ctr"/>
            <a:r>
              <a:rPr lang="fr-FR" sz="2800" b="1" i="1" dirty="0"/>
              <a:t>Zoom concertation</a:t>
            </a:r>
          </a:p>
          <a:p>
            <a:pPr algn="ctr"/>
            <a:endParaRPr lang="fr-FR" sz="2800" b="1" i="1" dirty="0"/>
          </a:p>
        </p:txBody>
      </p:sp>
      <p:pic>
        <p:nvPicPr>
          <p:cNvPr id="3" name="Graphique 2">
            <a:extLst>
              <a:ext uri="{FF2B5EF4-FFF2-40B4-BE49-F238E27FC236}">
                <a16:creationId xmlns:a16="http://schemas.microsoft.com/office/drawing/2014/main" id="{754C70F3-7F74-E6EF-74F5-228BEFE3CE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3624275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C868B4-EAB3-ED60-5BA1-8C183CB0BB4B}"/>
              </a:ext>
            </a:extLst>
          </p:cNvPr>
          <p:cNvSpPr txBox="1"/>
          <p:nvPr/>
        </p:nvSpPr>
        <p:spPr>
          <a:xfrm>
            <a:off x="3371708" y="1116688"/>
            <a:ext cx="6507956" cy="523220"/>
          </a:xfrm>
          <a:prstGeom prst="rect">
            <a:avLst/>
          </a:prstGeom>
          <a:noFill/>
        </p:spPr>
        <p:txBody>
          <a:bodyPr wrap="square">
            <a:spAutoFit/>
          </a:bodyPr>
          <a:lstStyle/>
          <a:p>
            <a:r>
              <a:rPr lang="fr-FR" sz="2800" b="1" dirty="0">
                <a:effectLst/>
                <a:ea typeface="Calibri" panose="020F0502020204030204" pitchFamily="34" charset="0"/>
              </a:rPr>
              <a:t>Zoom concertation</a:t>
            </a:r>
            <a:endParaRPr lang="fr-FR" sz="2800" dirty="0">
              <a:effectLst/>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48280DAB-09DE-BA36-7024-4FB994E671BA}"/>
              </a:ext>
            </a:extLst>
          </p:cNvPr>
          <p:cNvSpPr txBox="1"/>
          <p:nvPr/>
        </p:nvSpPr>
        <p:spPr>
          <a:xfrm>
            <a:off x="850106" y="1720840"/>
            <a:ext cx="9494044" cy="4093428"/>
          </a:xfrm>
          <a:prstGeom prst="rect">
            <a:avLst/>
          </a:prstGeom>
          <a:noFill/>
        </p:spPr>
        <p:txBody>
          <a:bodyPr wrap="square">
            <a:spAutoFit/>
          </a:bodyPr>
          <a:lstStyle/>
          <a:p>
            <a:r>
              <a:rPr lang="fr-FR" sz="2000" b="1" u="sng" dirty="0">
                <a:effectLst/>
                <a:ea typeface="Calibri" panose="020F0502020204030204" pitchFamily="34" charset="0"/>
                <a:cs typeface="Calibri" panose="020F0502020204030204" pitchFamily="34" charset="0"/>
              </a:rPr>
              <a:t>Concertation (article R. 353-5-2 du Code de l’énergie)</a:t>
            </a:r>
            <a:endParaRPr lang="fr-FR" sz="2000" b="1" dirty="0">
              <a:effectLst/>
              <a:ea typeface="Calibri" panose="020F0502020204030204" pitchFamily="34" charset="0"/>
              <a:cs typeface="Times New Roman" panose="02020603050405020304" pitchFamily="18" charset="0"/>
            </a:endParaRPr>
          </a:p>
          <a:p>
            <a:r>
              <a:rPr lang="fr-FR" sz="2000" dirty="0">
                <a:effectLst/>
                <a:ea typeface="Calibri" panose="020F0502020204030204" pitchFamily="34" charset="0"/>
                <a:cs typeface="Calibri" panose="020F0502020204030204" pitchFamily="34" charset="0"/>
              </a:rPr>
              <a:t>La concertation inclut les acteurs suivants : </a:t>
            </a:r>
            <a:endParaRPr lang="fr-FR" sz="2000" dirty="0">
              <a:effectLst/>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fr-FR" sz="2000" dirty="0">
                <a:effectLst/>
                <a:ea typeface="Calibri" panose="020F0502020204030204" pitchFamily="34" charset="0"/>
              </a:rPr>
              <a:t>la Région ; </a:t>
            </a:r>
          </a:p>
          <a:p>
            <a:pPr marL="342900" lvl="0" indent="-342900">
              <a:buFont typeface="Calibri" panose="020F0502020204030204" pitchFamily="34" charset="0"/>
              <a:buChar char="•"/>
            </a:pPr>
            <a:r>
              <a:rPr lang="fr-FR" sz="2000" dirty="0">
                <a:effectLst/>
                <a:ea typeface="Calibri" panose="020F0502020204030204" pitchFamily="34" charset="0"/>
              </a:rPr>
              <a:t>les gestionnaires de voirie concernés ; </a:t>
            </a:r>
          </a:p>
          <a:p>
            <a:pPr marL="342900" lvl="0" indent="-342900">
              <a:buFont typeface="Calibri" panose="020F0502020204030204" pitchFamily="34" charset="0"/>
              <a:buChar char="•"/>
            </a:pPr>
            <a:r>
              <a:rPr lang="fr-FR" sz="2000" dirty="0">
                <a:effectLst/>
                <a:ea typeface="Calibri" panose="020F0502020204030204" pitchFamily="34" charset="0"/>
              </a:rPr>
              <a:t>le ou les gestionnaires de réseaux de distribution publique d’électricité concernés ; </a:t>
            </a:r>
          </a:p>
          <a:p>
            <a:pPr marL="342900" lvl="0" indent="-342900">
              <a:buFont typeface="Calibri" panose="020F0502020204030204" pitchFamily="34" charset="0"/>
              <a:buChar char="•"/>
            </a:pPr>
            <a:r>
              <a:rPr lang="fr-FR" sz="2000" dirty="0">
                <a:effectLst/>
                <a:ea typeface="Calibri" panose="020F0502020204030204" pitchFamily="34" charset="0"/>
              </a:rPr>
              <a:t>les autorités organisatrices de la distribution d’électricité ; </a:t>
            </a:r>
          </a:p>
          <a:p>
            <a:pPr marL="342900" lvl="0" indent="-342900">
              <a:buFont typeface="Calibri" panose="020F0502020204030204" pitchFamily="34" charset="0"/>
              <a:buChar char="•"/>
            </a:pPr>
            <a:r>
              <a:rPr lang="fr-FR" sz="2000" dirty="0">
                <a:effectLst/>
                <a:ea typeface="Calibri" panose="020F0502020204030204" pitchFamily="34" charset="0"/>
              </a:rPr>
              <a:t>les autorités organisatrices de la mobilité ; </a:t>
            </a:r>
          </a:p>
          <a:p>
            <a:pPr marL="342900" lvl="0" indent="-342900">
              <a:buFont typeface="Calibri" panose="020F0502020204030204" pitchFamily="34" charset="0"/>
              <a:buChar char="•"/>
            </a:pPr>
            <a:r>
              <a:rPr lang="fr-FR" sz="2000" dirty="0">
                <a:effectLst/>
                <a:ea typeface="Calibri" panose="020F0502020204030204" pitchFamily="34" charset="0"/>
              </a:rPr>
              <a:t>les acteurs publics ou privés qui sont aménageurs d’infrastructures de recharge ouvertes au public sur le territoire couvert par le schéma directeur ; </a:t>
            </a:r>
          </a:p>
          <a:p>
            <a:pPr marL="342900" lvl="0" indent="-342900">
              <a:buFont typeface="Calibri" panose="020F0502020204030204" pitchFamily="34" charset="0"/>
              <a:buChar char="•"/>
            </a:pPr>
            <a:r>
              <a:rPr lang="fr-FR" sz="2000" dirty="0">
                <a:effectLst/>
                <a:ea typeface="Calibri" panose="020F0502020204030204" pitchFamily="34" charset="0"/>
              </a:rPr>
              <a:t>toute personne amenée à assumer la responsabilité d’aménageur de nouvelles infrastructures de recharge en application de dispositions législatives ou réglementaires, notamment de l’article L. 111-3-5 du Code de la construction et de l’habitation. </a:t>
            </a:r>
          </a:p>
        </p:txBody>
      </p:sp>
      <p:pic>
        <p:nvPicPr>
          <p:cNvPr id="2" name="Graphique 1">
            <a:extLst>
              <a:ext uri="{FF2B5EF4-FFF2-40B4-BE49-F238E27FC236}">
                <a16:creationId xmlns:a16="http://schemas.microsoft.com/office/drawing/2014/main" id="{DD2AAC8F-8E00-3AE4-AA55-9EBF760F8E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2100647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C868B4-EAB3-ED60-5BA1-8C183CB0BB4B}"/>
              </a:ext>
            </a:extLst>
          </p:cNvPr>
          <p:cNvSpPr txBox="1"/>
          <p:nvPr/>
        </p:nvSpPr>
        <p:spPr>
          <a:xfrm>
            <a:off x="3481436" y="1336144"/>
            <a:ext cx="6507956" cy="523220"/>
          </a:xfrm>
          <a:prstGeom prst="rect">
            <a:avLst/>
          </a:prstGeom>
          <a:noFill/>
        </p:spPr>
        <p:txBody>
          <a:bodyPr wrap="square">
            <a:spAutoFit/>
          </a:bodyPr>
          <a:lstStyle/>
          <a:p>
            <a:r>
              <a:rPr lang="fr-FR" sz="2800" b="1" dirty="0">
                <a:effectLst/>
                <a:ea typeface="Calibri" panose="020F0502020204030204" pitchFamily="34" charset="0"/>
              </a:rPr>
              <a:t>Zoom concertation</a:t>
            </a:r>
            <a:endParaRPr lang="fr-FR" sz="2800" dirty="0">
              <a:effectLst/>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520541F6-3F06-5CC7-8B36-C655E6352EE5}"/>
              </a:ext>
            </a:extLst>
          </p:cNvPr>
          <p:cNvSpPr txBox="1"/>
          <p:nvPr/>
        </p:nvSpPr>
        <p:spPr>
          <a:xfrm>
            <a:off x="878680" y="2019866"/>
            <a:ext cx="8508207" cy="2246769"/>
          </a:xfrm>
          <a:prstGeom prst="rect">
            <a:avLst/>
          </a:prstGeom>
          <a:noFill/>
        </p:spPr>
        <p:txBody>
          <a:bodyPr wrap="square">
            <a:spAutoFit/>
          </a:bodyPr>
          <a:lstStyle/>
          <a:p>
            <a:pPr marL="342900" lvl="0" indent="-342900">
              <a:buFont typeface="Calibri" panose="020F0502020204030204" pitchFamily="34" charset="0"/>
              <a:buChar char="•"/>
            </a:pPr>
            <a:r>
              <a:rPr lang="fr-FR" sz="2000" b="1" dirty="0">
                <a:effectLst/>
                <a:ea typeface="Calibri" panose="020F0502020204030204" pitchFamily="34" charset="0"/>
              </a:rPr>
              <a:t>Le Grand Nancy et le SDE 54 ont fait le choix d’une concertation élargie, allant au-delà des seules obligations réglementaires.</a:t>
            </a:r>
          </a:p>
          <a:p>
            <a:pPr marL="742950" lvl="1" indent="-285750">
              <a:buFont typeface="Courier New" panose="02070309020205020404" pitchFamily="49" charset="0"/>
              <a:buChar char="o"/>
            </a:pPr>
            <a:r>
              <a:rPr lang="fr-FR" sz="2000" b="1" dirty="0">
                <a:effectLst/>
                <a:ea typeface="Times New Roman" panose="02020603050405020304" pitchFamily="18" charset="0"/>
                <a:cs typeface="Times New Roman" panose="02020603050405020304" pitchFamily="18" charset="0"/>
              </a:rPr>
              <a:t>Communes (stationnement)</a:t>
            </a:r>
          </a:p>
          <a:p>
            <a:pPr marL="742950" lvl="1" indent="-285750">
              <a:buFont typeface="Courier New" panose="02070309020205020404" pitchFamily="49" charset="0"/>
              <a:buChar char="o"/>
            </a:pPr>
            <a:r>
              <a:rPr lang="fr-FR" sz="2000" b="1" dirty="0">
                <a:effectLst/>
                <a:ea typeface="Times New Roman" panose="02020603050405020304" pitchFamily="18" charset="0"/>
                <a:cs typeface="Times New Roman" panose="02020603050405020304" pitchFamily="18" charset="0"/>
              </a:rPr>
              <a:t>Entreprises </a:t>
            </a:r>
          </a:p>
          <a:p>
            <a:pPr marL="742950" lvl="1" indent="-285750">
              <a:buFont typeface="Courier New" panose="02070309020205020404" pitchFamily="49" charset="0"/>
              <a:buChar char="o"/>
            </a:pPr>
            <a:r>
              <a:rPr lang="fr-FR" sz="2000" b="1" dirty="0">
                <a:effectLst/>
                <a:ea typeface="Times New Roman" panose="02020603050405020304" pitchFamily="18" charset="0"/>
                <a:cs typeface="Times New Roman" panose="02020603050405020304" pitchFamily="18" charset="0"/>
              </a:rPr>
              <a:t>Chambres consulaires</a:t>
            </a:r>
          </a:p>
          <a:p>
            <a:pPr marL="742950" lvl="1" indent="-285750">
              <a:buFont typeface="Courier New" panose="02070309020205020404" pitchFamily="49" charset="0"/>
              <a:buChar char="o"/>
            </a:pPr>
            <a:r>
              <a:rPr lang="fr-FR" sz="2000" b="1" dirty="0">
                <a:effectLst/>
                <a:ea typeface="Times New Roman" panose="02020603050405020304" pitchFamily="18" charset="0"/>
                <a:cs typeface="Times New Roman" panose="02020603050405020304" pitchFamily="18" charset="0"/>
              </a:rPr>
              <a:t>grand public et associations d’usagers…</a:t>
            </a:r>
          </a:p>
          <a:p>
            <a:pPr marL="742950" lvl="1" indent="-285750">
              <a:buFont typeface="Courier New" panose="02070309020205020404" pitchFamily="49" charset="0"/>
              <a:buChar char="o"/>
            </a:pPr>
            <a:endParaRPr lang="fr-FR" sz="2000" b="1" dirty="0">
              <a:cs typeface="Times New Roman" panose="02020603050405020304" pitchFamily="18" charset="0"/>
            </a:endParaRPr>
          </a:p>
        </p:txBody>
      </p:sp>
      <p:pic>
        <p:nvPicPr>
          <p:cNvPr id="2" name="Graphique 1">
            <a:extLst>
              <a:ext uri="{FF2B5EF4-FFF2-40B4-BE49-F238E27FC236}">
                <a16:creationId xmlns:a16="http://schemas.microsoft.com/office/drawing/2014/main" id="{2C18803B-5AEB-FE06-A6FE-F5A9F6B778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1076736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520541F6-3F06-5CC7-8B36-C655E6352EE5}"/>
              </a:ext>
            </a:extLst>
          </p:cNvPr>
          <p:cNvSpPr txBox="1"/>
          <p:nvPr/>
        </p:nvSpPr>
        <p:spPr>
          <a:xfrm>
            <a:off x="890255" y="2019866"/>
            <a:ext cx="8508207" cy="3477875"/>
          </a:xfrm>
          <a:prstGeom prst="rect">
            <a:avLst/>
          </a:prstGeom>
          <a:noFill/>
        </p:spPr>
        <p:txBody>
          <a:bodyPr wrap="square">
            <a:spAutoFit/>
          </a:bodyPr>
          <a:lstStyle/>
          <a:p>
            <a:pPr marL="342900" lvl="0" indent="-342900">
              <a:buFont typeface="Calibri" panose="020F0502020204030204" pitchFamily="34" charset="0"/>
              <a:buChar char="•"/>
            </a:pPr>
            <a:r>
              <a:rPr lang="fr-FR" sz="2000" b="1" dirty="0">
                <a:effectLst/>
                <a:ea typeface="Calibri" panose="020F0502020204030204" pitchFamily="34" charset="0"/>
              </a:rPr>
              <a:t>Les objectifs de la concertation</a:t>
            </a:r>
            <a:endParaRPr lang="fr-FR" sz="2000" b="1" dirty="0">
              <a:ea typeface="Calibri" panose="020F0502020204030204" pitchFamily="34" charset="0"/>
            </a:endParaRPr>
          </a:p>
          <a:p>
            <a:pPr marL="342900" lvl="0" indent="-342900">
              <a:buFont typeface="Calibri" panose="020F0502020204030204" pitchFamily="34" charset="0"/>
              <a:buChar char="•"/>
            </a:pPr>
            <a:endParaRPr lang="fr-FR" sz="2000" b="1" dirty="0">
              <a:effectLst/>
              <a:ea typeface="Times New Roman" panose="02020603050405020304" pitchFamily="18" charset="0"/>
              <a:cs typeface="Times New Roman" panose="02020603050405020304" pitchFamily="18" charset="0"/>
            </a:endParaRPr>
          </a:p>
          <a:p>
            <a:pPr marL="342900" lvl="0" indent="-342900">
              <a:buFont typeface="Wingdings" pitchFamily="2" charset="2"/>
              <a:buChar char="ü"/>
            </a:pPr>
            <a:r>
              <a:rPr lang="fr-FR" sz="2000" b="1" dirty="0">
                <a:ea typeface="Times New Roman" panose="02020603050405020304" pitchFamily="18" charset="0"/>
                <a:cs typeface="Times New Roman" panose="02020603050405020304" pitchFamily="18" charset="0"/>
              </a:rPr>
              <a:t>Mobiliser </a:t>
            </a:r>
          </a:p>
          <a:p>
            <a:pPr marL="342900" lvl="0" indent="-342900">
              <a:buFont typeface="Wingdings" pitchFamily="2" charset="2"/>
              <a:buChar char="ü"/>
            </a:pPr>
            <a:r>
              <a:rPr lang="fr-FR" sz="2000" b="1" dirty="0">
                <a:ea typeface="Times New Roman" panose="02020603050405020304" pitchFamily="18" charset="0"/>
                <a:cs typeface="Times New Roman" panose="02020603050405020304" pitchFamily="18" charset="0"/>
              </a:rPr>
              <a:t>enjeu national, document stratégique structurant</a:t>
            </a:r>
          </a:p>
          <a:p>
            <a:pPr marL="342900" lvl="0" indent="-342900">
              <a:buFont typeface="Wingdings" pitchFamily="2" charset="2"/>
              <a:buChar char="ü"/>
            </a:pPr>
            <a:r>
              <a:rPr lang="fr-FR" sz="2000" b="1" dirty="0">
                <a:ea typeface="Times New Roman" panose="02020603050405020304" pitchFamily="18" charset="0"/>
                <a:cs typeface="Times New Roman" panose="02020603050405020304" pitchFamily="18" charset="0"/>
              </a:rPr>
              <a:t>Multiplicité d’acteurs</a:t>
            </a:r>
          </a:p>
          <a:p>
            <a:pPr marL="342900" lvl="0" indent="-342900">
              <a:buFont typeface="Wingdings" pitchFamily="2" charset="2"/>
              <a:buChar char="ü"/>
            </a:pPr>
            <a:r>
              <a:rPr lang="fr-FR" sz="2000" b="1" dirty="0">
                <a:ea typeface="Times New Roman" panose="02020603050405020304" pitchFamily="18" charset="0"/>
                <a:cs typeface="Times New Roman" panose="02020603050405020304" pitchFamily="18" charset="0"/>
              </a:rPr>
              <a:t>Vision partagée </a:t>
            </a:r>
          </a:p>
          <a:p>
            <a:pPr marL="342900" lvl="0" indent="-342900">
              <a:buFont typeface="Wingdings" pitchFamily="2" charset="2"/>
              <a:buChar char="ü"/>
            </a:pPr>
            <a:r>
              <a:rPr lang="fr-FR" sz="2000" b="1" dirty="0">
                <a:ea typeface="Times New Roman" panose="02020603050405020304" pitchFamily="18" charset="0"/>
                <a:cs typeface="Times New Roman" panose="02020603050405020304" pitchFamily="18" charset="0"/>
              </a:rPr>
              <a:t>Diagnostic, scénarios, stratégie</a:t>
            </a:r>
          </a:p>
          <a:p>
            <a:pPr marL="342900" lvl="0" indent="-342900">
              <a:buFont typeface="Wingdings" pitchFamily="2" charset="2"/>
              <a:buChar char="ü"/>
            </a:pPr>
            <a:r>
              <a:rPr lang="fr-FR" sz="2000" b="1" dirty="0">
                <a:effectLst/>
                <a:ea typeface="Times New Roman" panose="02020603050405020304" pitchFamily="18" charset="0"/>
                <a:cs typeface="Times New Roman" panose="02020603050405020304" pitchFamily="18" charset="0"/>
              </a:rPr>
              <a:t>Identifier les besoins</a:t>
            </a:r>
          </a:p>
          <a:p>
            <a:pPr marL="342900" lvl="0" indent="-342900">
              <a:buFont typeface="Wingdings" pitchFamily="2" charset="2"/>
              <a:buChar char="ü"/>
            </a:pPr>
            <a:r>
              <a:rPr lang="fr-FR" sz="2000" b="1" dirty="0">
                <a:ea typeface="Times New Roman" panose="02020603050405020304" pitchFamily="18" charset="0"/>
                <a:cs typeface="Times New Roman" panose="02020603050405020304" pitchFamily="18" charset="0"/>
              </a:rPr>
              <a:t>Vision de moyen terme</a:t>
            </a:r>
          </a:p>
          <a:p>
            <a:pPr marL="342900" lvl="0" indent="-342900">
              <a:buFont typeface="Wingdings" pitchFamily="2" charset="2"/>
              <a:buChar char="ü"/>
            </a:pPr>
            <a:r>
              <a:rPr lang="fr-FR" sz="2000" b="1" dirty="0">
                <a:effectLst/>
                <a:ea typeface="Times New Roman" panose="02020603050405020304" pitchFamily="18" charset="0"/>
                <a:cs typeface="Times New Roman" panose="02020603050405020304" pitchFamily="18" charset="0"/>
              </a:rPr>
              <a:t>Approche globale (à l’échelle du département)</a:t>
            </a:r>
          </a:p>
          <a:p>
            <a:pPr marL="742950" lvl="1" indent="-285750">
              <a:buFont typeface="Courier New" panose="02070309020205020404" pitchFamily="49" charset="0"/>
              <a:buChar char="o"/>
            </a:pPr>
            <a:endParaRPr lang="fr-FR" sz="2000" b="1" dirty="0">
              <a:cs typeface="Times New Roman" panose="02020603050405020304" pitchFamily="18" charset="0"/>
            </a:endParaRPr>
          </a:p>
        </p:txBody>
      </p:sp>
      <p:pic>
        <p:nvPicPr>
          <p:cNvPr id="2" name="Graphique 1">
            <a:extLst>
              <a:ext uri="{FF2B5EF4-FFF2-40B4-BE49-F238E27FC236}">
                <a16:creationId xmlns:a16="http://schemas.microsoft.com/office/drawing/2014/main" id="{2C18803B-5AEB-FE06-A6FE-F5A9F6B778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
        <p:nvSpPr>
          <p:cNvPr id="3" name="ZoneTexte 2">
            <a:extLst>
              <a:ext uri="{FF2B5EF4-FFF2-40B4-BE49-F238E27FC236}">
                <a16:creationId xmlns:a16="http://schemas.microsoft.com/office/drawing/2014/main" id="{826700B9-2705-D562-CFB4-3FB1181D324D}"/>
              </a:ext>
            </a:extLst>
          </p:cNvPr>
          <p:cNvSpPr txBox="1"/>
          <p:nvPr/>
        </p:nvSpPr>
        <p:spPr>
          <a:xfrm>
            <a:off x="5831097" y="1026209"/>
            <a:ext cx="6507956" cy="523220"/>
          </a:xfrm>
          <a:prstGeom prst="rect">
            <a:avLst/>
          </a:prstGeom>
          <a:noFill/>
        </p:spPr>
        <p:txBody>
          <a:bodyPr wrap="square">
            <a:spAutoFit/>
          </a:bodyPr>
          <a:lstStyle/>
          <a:p>
            <a:r>
              <a:rPr lang="fr-FR" sz="2800" b="1" dirty="0">
                <a:effectLst/>
                <a:ea typeface="Calibri" panose="020F0502020204030204" pitchFamily="34" charset="0"/>
              </a:rPr>
              <a:t>Zoom concertation</a:t>
            </a:r>
            <a:endParaRPr lang="fr-FR"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3772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2C18803B-5AEB-FE06-A6FE-F5A9F6B778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pic>
        <p:nvPicPr>
          <p:cNvPr id="3" name="Image 2">
            <a:extLst>
              <a:ext uri="{FF2B5EF4-FFF2-40B4-BE49-F238E27FC236}">
                <a16:creationId xmlns:a16="http://schemas.microsoft.com/office/drawing/2014/main" id="{FB08747D-7200-9749-331A-CBF5C5E636D2}"/>
              </a:ext>
            </a:extLst>
          </p:cNvPr>
          <p:cNvPicPr>
            <a:picLocks noChangeAspect="1"/>
          </p:cNvPicPr>
          <p:nvPr/>
        </p:nvPicPr>
        <p:blipFill>
          <a:blip r:embed="rId4"/>
          <a:stretch>
            <a:fillRect/>
          </a:stretch>
        </p:blipFill>
        <p:spPr>
          <a:xfrm>
            <a:off x="1205235" y="2116516"/>
            <a:ext cx="9781530" cy="3823336"/>
          </a:xfrm>
          <a:prstGeom prst="rect">
            <a:avLst/>
          </a:prstGeom>
        </p:spPr>
      </p:pic>
      <p:sp>
        <p:nvSpPr>
          <p:cNvPr id="4" name="ZoneTexte 3">
            <a:extLst>
              <a:ext uri="{FF2B5EF4-FFF2-40B4-BE49-F238E27FC236}">
                <a16:creationId xmlns:a16="http://schemas.microsoft.com/office/drawing/2014/main" id="{11253094-6AD2-BF1C-E02B-3BEC655C321B}"/>
              </a:ext>
            </a:extLst>
          </p:cNvPr>
          <p:cNvSpPr txBox="1"/>
          <p:nvPr/>
        </p:nvSpPr>
        <p:spPr>
          <a:xfrm>
            <a:off x="5831097" y="1026209"/>
            <a:ext cx="6507956" cy="523220"/>
          </a:xfrm>
          <a:prstGeom prst="rect">
            <a:avLst/>
          </a:prstGeom>
          <a:noFill/>
        </p:spPr>
        <p:txBody>
          <a:bodyPr wrap="square">
            <a:spAutoFit/>
          </a:bodyPr>
          <a:lstStyle/>
          <a:p>
            <a:r>
              <a:rPr lang="fr-FR" sz="2800" b="1" dirty="0">
                <a:effectLst/>
                <a:ea typeface="Calibri" panose="020F0502020204030204" pitchFamily="34" charset="0"/>
              </a:rPr>
              <a:t>Zoom concertation</a:t>
            </a:r>
            <a:endParaRPr lang="fr-FR"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294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2C18803B-5AEB-FE06-A6FE-F5A9F6B778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pic>
        <p:nvPicPr>
          <p:cNvPr id="4" name="Image 3">
            <a:extLst>
              <a:ext uri="{FF2B5EF4-FFF2-40B4-BE49-F238E27FC236}">
                <a16:creationId xmlns:a16="http://schemas.microsoft.com/office/drawing/2014/main" id="{A422EC5D-BE64-77AC-D3CC-0C16FBABF243}"/>
              </a:ext>
            </a:extLst>
          </p:cNvPr>
          <p:cNvPicPr>
            <a:picLocks noChangeAspect="1"/>
          </p:cNvPicPr>
          <p:nvPr/>
        </p:nvPicPr>
        <p:blipFill>
          <a:blip r:embed="rId4"/>
          <a:stretch>
            <a:fillRect/>
          </a:stretch>
        </p:blipFill>
        <p:spPr>
          <a:xfrm>
            <a:off x="740664" y="1840121"/>
            <a:ext cx="10186416" cy="4832331"/>
          </a:xfrm>
          <a:prstGeom prst="rect">
            <a:avLst/>
          </a:prstGeom>
        </p:spPr>
      </p:pic>
      <p:sp>
        <p:nvSpPr>
          <p:cNvPr id="3" name="ZoneTexte 2">
            <a:extLst>
              <a:ext uri="{FF2B5EF4-FFF2-40B4-BE49-F238E27FC236}">
                <a16:creationId xmlns:a16="http://schemas.microsoft.com/office/drawing/2014/main" id="{FBC0BE76-BFDE-FF2E-6CCE-797EDD0426AC}"/>
              </a:ext>
            </a:extLst>
          </p:cNvPr>
          <p:cNvSpPr txBox="1"/>
          <p:nvPr/>
        </p:nvSpPr>
        <p:spPr>
          <a:xfrm>
            <a:off x="5831097" y="1026209"/>
            <a:ext cx="6507956" cy="523220"/>
          </a:xfrm>
          <a:prstGeom prst="rect">
            <a:avLst/>
          </a:prstGeom>
          <a:noFill/>
        </p:spPr>
        <p:txBody>
          <a:bodyPr wrap="square">
            <a:spAutoFit/>
          </a:bodyPr>
          <a:lstStyle/>
          <a:p>
            <a:r>
              <a:rPr lang="fr-FR" sz="2800" b="1" dirty="0">
                <a:effectLst/>
                <a:ea typeface="Calibri" panose="020F0502020204030204" pitchFamily="34" charset="0"/>
              </a:rPr>
              <a:t>Zoom concertation</a:t>
            </a:r>
            <a:endParaRPr lang="fr-FR"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4136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812BE3-7C80-F0AC-79D4-2534D7F3F5C1}"/>
              </a:ext>
            </a:extLst>
          </p:cNvPr>
          <p:cNvSpPr>
            <a:spLocks noGrp="1"/>
          </p:cNvSpPr>
          <p:nvPr>
            <p:ph type="ctrTitle"/>
          </p:nvPr>
        </p:nvSpPr>
        <p:spPr>
          <a:xfrm>
            <a:off x="875816" y="1432014"/>
            <a:ext cx="10440365" cy="536232"/>
          </a:xfrm>
        </p:spPr>
        <p:txBody>
          <a:bodyPr>
            <a:normAutofit/>
          </a:bodyPr>
          <a:lstStyle/>
          <a:p>
            <a:r>
              <a:rPr lang="fr-FR" sz="3200" b="1" dirty="0">
                <a:latin typeface="+mn-lt"/>
              </a:rPr>
              <a:t>Comité technique du 9 novembre 2022</a:t>
            </a:r>
          </a:p>
        </p:txBody>
      </p:sp>
      <p:sp>
        <p:nvSpPr>
          <p:cNvPr id="3" name="Sous-titre 2">
            <a:extLst>
              <a:ext uri="{FF2B5EF4-FFF2-40B4-BE49-F238E27FC236}">
                <a16:creationId xmlns:a16="http://schemas.microsoft.com/office/drawing/2014/main" id="{57D2B6BB-F801-099B-7991-A24DD5A0C13F}"/>
              </a:ext>
            </a:extLst>
          </p:cNvPr>
          <p:cNvSpPr>
            <a:spLocks noGrp="1"/>
          </p:cNvSpPr>
          <p:nvPr>
            <p:ph type="subTitle" idx="1"/>
          </p:nvPr>
        </p:nvSpPr>
        <p:spPr>
          <a:xfrm>
            <a:off x="875816" y="2505235"/>
            <a:ext cx="10212512" cy="814387"/>
          </a:xfrm>
        </p:spPr>
        <p:txBody>
          <a:bodyPr>
            <a:noAutofit/>
          </a:bodyPr>
          <a:lstStyle/>
          <a:p>
            <a:r>
              <a:rPr lang="fr-FR" sz="2800" b="1" dirty="0"/>
              <a:t>Politiques des transports, mobilités propres, IRVE : tour d’horizon</a:t>
            </a:r>
          </a:p>
          <a:p>
            <a:r>
              <a:rPr lang="fr-FR" sz="2800" b="1" i="1" dirty="0"/>
              <a:t> </a:t>
            </a:r>
          </a:p>
        </p:txBody>
      </p:sp>
      <p:sp>
        <p:nvSpPr>
          <p:cNvPr id="5" name="ZoneTexte 4">
            <a:extLst>
              <a:ext uri="{FF2B5EF4-FFF2-40B4-BE49-F238E27FC236}">
                <a16:creationId xmlns:a16="http://schemas.microsoft.com/office/drawing/2014/main" id="{62240F00-D0EE-8190-1566-D435932A81EA}"/>
              </a:ext>
            </a:extLst>
          </p:cNvPr>
          <p:cNvSpPr txBox="1"/>
          <p:nvPr/>
        </p:nvSpPr>
        <p:spPr>
          <a:xfrm>
            <a:off x="2559842" y="3671676"/>
            <a:ext cx="7072312" cy="1292662"/>
          </a:xfrm>
          <a:prstGeom prst="rect">
            <a:avLst/>
          </a:prstGeom>
          <a:noFill/>
        </p:spPr>
        <p:txBody>
          <a:bodyPr wrap="square">
            <a:spAutoFit/>
          </a:bodyPr>
          <a:lstStyle/>
          <a:p>
            <a:r>
              <a:rPr lang="fr-FR" sz="2600" b="1" dirty="0">
                <a:effectLst/>
                <a:latin typeface="Calibri" panose="020F0502020204030204" pitchFamily="34" charset="0"/>
                <a:ea typeface="Calibri" panose="020F0502020204030204" pitchFamily="34" charset="0"/>
                <a:cs typeface="Calibri" panose="020F0502020204030204" pitchFamily="34" charset="0"/>
              </a:rPr>
              <a:t>1 - Mobilité et réchauffement climatique</a:t>
            </a:r>
            <a:endParaRPr lang="fr-FR" sz="2600" dirty="0">
              <a:effectLst/>
              <a:latin typeface="Calibri" panose="020F0502020204030204" pitchFamily="34" charset="0"/>
              <a:ea typeface="Calibri" panose="020F0502020204030204" pitchFamily="34" charset="0"/>
              <a:cs typeface="Times New Roman" panose="02020603050405020304" pitchFamily="18" charset="0"/>
            </a:endParaRPr>
          </a:p>
          <a:p>
            <a:r>
              <a:rPr lang="fr-FR" sz="2600" b="1" dirty="0">
                <a:effectLst/>
                <a:latin typeface="Calibri" panose="020F0502020204030204" pitchFamily="34" charset="0"/>
                <a:ea typeface="Calibri" panose="020F0502020204030204" pitchFamily="34" charset="0"/>
                <a:cs typeface="Calibri" panose="020F0502020204030204" pitchFamily="34" charset="0"/>
              </a:rPr>
              <a:t>2 - Les nouvelles mobilités</a:t>
            </a:r>
            <a:endParaRPr lang="fr-FR" sz="2600" dirty="0">
              <a:effectLst/>
              <a:latin typeface="Calibri" panose="020F0502020204030204" pitchFamily="34" charset="0"/>
              <a:ea typeface="Calibri" panose="020F0502020204030204" pitchFamily="34" charset="0"/>
              <a:cs typeface="Times New Roman" panose="02020603050405020304" pitchFamily="18" charset="0"/>
            </a:endParaRPr>
          </a:p>
          <a:p>
            <a:r>
              <a:rPr lang="fr-FR" sz="2600" b="1" dirty="0">
                <a:effectLst/>
                <a:latin typeface="Calibri" panose="020F0502020204030204" pitchFamily="34" charset="0"/>
                <a:ea typeface="Calibri" panose="020F0502020204030204" pitchFamily="34" charset="0"/>
                <a:cs typeface="Calibri" panose="020F0502020204030204" pitchFamily="34" charset="0"/>
              </a:rPr>
              <a:t>3 - Les IRVE</a:t>
            </a:r>
            <a:endParaRPr lang="fr-FR" sz="2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phique 3">
            <a:extLst>
              <a:ext uri="{FF2B5EF4-FFF2-40B4-BE49-F238E27FC236}">
                <a16:creationId xmlns:a16="http://schemas.microsoft.com/office/drawing/2014/main" id="{74FEDC83-3FA7-30D5-FABD-9EDCCC0940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1876761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E83A0E5-F3E2-AD13-7963-1A91AEDCB1CA}"/>
              </a:ext>
            </a:extLst>
          </p:cNvPr>
          <p:cNvSpPr txBox="1"/>
          <p:nvPr/>
        </p:nvSpPr>
        <p:spPr>
          <a:xfrm>
            <a:off x="2575560" y="2907790"/>
            <a:ext cx="6492239" cy="1323439"/>
          </a:xfrm>
          <a:prstGeom prst="rect">
            <a:avLst/>
          </a:prstGeom>
          <a:noFill/>
        </p:spPr>
        <p:txBody>
          <a:bodyPr wrap="square">
            <a:spAutoFit/>
          </a:bodyPr>
          <a:lstStyle/>
          <a:p>
            <a:pPr algn="ctr"/>
            <a:r>
              <a:rPr lang="fr-FR" sz="4800" b="1" i="1" dirty="0">
                <a:effectLst/>
                <a:latin typeface="Calibri" panose="020F0502020204030204" pitchFamily="34" charset="0"/>
                <a:ea typeface="Calibri" panose="020F0502020204030204" pitchFamily="34" charset="0"/>
              </a:rPr>
              <a:t>Temps d’échange </a:t>
            </a:r>
          </a:p>
          <a:p>
            <a:pPr marL="342900" indent="-342900" algn="ctr">
              <a:buFont typeface="Arial" panose="020B0604020202020204" pitchFamily="34" charset="0"/>
              <a:buChar char="•"/>
            </a:pPr>
            <a:endParaRPr lang="fr-FR" sz="3200" b="1" i="1" dirty="0">
              <a:effectLst/>
              <a:ea typeface="Times New Roman" panose="02020603050405020304" pitchFamily="18" charset="0"/>
              <a:cs typeface="Times New Roman" panose="02020603050405020304" pitchFamily="18" charset="0"/>
            </a:endParaRPr>
          </a:p>
        </p:txBody>
      </p:sp>
      <p:pic>
        <p:nvPicPr>
          <p:cNvPr id="3" name="Graphique 2">
            <a:extLst>
              <a:ext uri="{FF2B5EF4-FFF2-40B4-BE49-F238E27FC236}">
                <a16:creationId xmlns:a16="http://schemas.microsoft.com/office/drawing/2014/main" id="{3D75FC9E-BE85-E697-5B54-26AB405AE9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1664019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812BE3-7C80-F0AC-79D4-2534D7F3F5C1}"/>
              </a:ext>
            </a:extLst>
          </p:cNvPr>
          <p:cNvSpPr>
            <a:spLocks noGrp="1"/>
          </p:cNvSpPr>
          <p:nvPr>
            <p:ph type="ctrTitle"/>
          </p:nvPr>
        </p:nvSpPr>
        <p:spPr>
          <a:xfrm>
            <a:off x="875817" y="1900238"/>
            <a:ext cx="10440365" cy="536232"/>
          </a:xfrm>
        </p:spPr>
        <p:txBody>
          <a:bodyPr>
            <a:normAutofit/>
          </a:bodyPr>
          <a:lstStyle/>
          <a:p>
            <a:r>
              <a:rPr lang="fr-FR" sz="3200" b="1" dirty="0">
                <a:latin typeface="+mn-lt"/>
              </a:rPr>
              <a:t>Comité technique du 9 novembre 2022</a:t>
            </a:r>
          </a:p>
        </p:txBody>
      </p:sp>
      <p:sp>
        <p:nvSpPr>
          <p:cNvPr id="5" name="ZoneTexte 4">
            <a:extLst>
              <a:ext uri="{FF2B5EF4-FFF2-40B4-BE49-F238E27FC236}">
                <a16:creationId xmlns:a16="http://schemas.microsoft.com/office/drawing/2014/main" id="{E17F75B6-92C6-1F2D-ACCD-403ADE68E511}"/>
              </a:ext>
            </a:extLst>
          </p:cNvPr>
          <p:cNvSpPr txBox="1"/>
          <p:nvPr/>
        </p:nvSpPr>
        <p:spPr>
          <a:xfrm>
            <a:off x="3045618" y="3729033"/>
            <a:ext cx="6100762" cy="1384995"/>
          </a:xfrm>
          <a:prstGeom prst="rect">
            <a:avLst/>
          </a:prstGeom>
          <a:noFill/>
        </p:spPr>
        <p:txBody>
          <a:bodyPr wrap="square">
            <a:spAutoFit/>
          </a:bodyPr>
          <a:lstStyle/>
          <a:p>
            <a:pPr algn="ctr"/>
            <a:r>
              <a:rPr lang="fr-FR" sz="2800" b="1" i="1" dirty="0">
                <a:effectLst/>
                <a:ea typeface="Calibri" panose="020F0502020204030204" pitchFamily="34" charset="0"/>
              </a:rPr>
              <a:t>Etat des lieux en Meurthe et Moselle (Groupement TACTIS)</a:t>
            </a:r>
            <a:endParaRPr lang="fr-FR" sz="2800" b="1" i="1" dirty="0"/>
          </a:p>
          <a:p>
            <a:pPr algn="ctr"/>
            <a:endParaRPr lang="fr-FR" sz="2800" b="1" i="1" dirty="0"/>
          </a:p>
        </p:txBody>
      </p:sp>
      <p:pic>
        <p:nvPicPr>
          <p:cNvPr id="3" name="Graphique 2">
            <a:extLst>
              <a:ext uri="{FF2B5EF4-FFF2-40B4-BE49-F238E27FC236}">
                <a16:creationId xmlns:a16="http://schemas.microsoft.com/office/drawing/2014/main" id="{B90A5382-5341-501E-9B2D-97CDC2E243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503679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17F75B6-92C6-1F2D-ACCD-403ADE68E511}"/>
              </a:ext>
            </a:extLst>
          </p:cNvPr>
          <p:cNvSpPr txBox="1"/>
          <p:nvPr/>
        </p:nvSpPr>
        <p:spPr>
          <a:xfrm>
            <a:off x="1169043" y="3729033"/>
            <a:ext cx="9722734" cy="1815882"/>
          </a:xfrm>
          <a:prstGeom prst="rect">
            <a:avLst/>
          </a:prstGeom>
          <a:noFill/>
        </p:spPr>
        <p:txBody>
          <a:bodyPr wrap="square">
            <a:spAutoFit/>
          </a:bodyPr>
          <a:lstStyle/>
          <a:p>
            <a:pPr algn="ctr"/>
            <a:r>
              <a:rPr lang="fr-FR" sz="2800" b="1" dirty="0">
                <a:effectLst/>
                <a:ea typeface="Calibri" panose="020F0502020204030204" pitchFamily="34" charset="0"/>
              </a:rPr>
              <a:t>SDIRVE en Meurthe et Moselle  : les conditions de réussite</a:t>
            </a:r>
          </a:p>
          <a:p>
            <a:pPr algn="ctr"/>
            <a:endParaRPr lang="fr-FR" sz="2800" b="1" i="1" dirty="0"/>
          </a:p>
          <a:p>
            <a:pPr algn="ctr"/>
            <a:r>
              <a:rPr lang="fr-FR" sz="2800" b="1" i="1" dirty="0"/>
              <a:t>« notre SDIRVE sera réussi si… »</a:t>
            </a:r>
          </a:p>
          <a:p>
            <a:pPr algn="ctr"/>
            <a:endParaRPr lang="fr-FR" sz="2800" b="1" i="1" dirty="0"/>
          </a:p>
        </p:txBody>
      </p:sp>
      <p:pic>
        <p:nvPicPr>
          <p:cNvPr id="3" name="Graphique 2">
            <a:extLst>
              <a:ext uri="{FF2B5EF4-FFF2-40B4-BE49-F238E27FC236}">
                <a16:creationId xmlns:a16="http://schemas.microsoft.com/office/drawing/2014/main" id="{98F400CB-7718-27C5-E949-007244C296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
        <p:nvSpPr>
          <p:cNvPr id="7" name="Titre 1">
            <a:extLst>
              <a:ext uri="{FF2B5EF4-FFF2-40B4-BE49-F238E27FC236}">
                <a16:creationId xmlns:a16="http://schemas.microsoft.com/office/drawing/2014/main" id="{CF050F6E-C032-D03F-DE1F-72FC60495ADB}"/>
              </a:ext>
            </a:extLst>
          </p:cNvPr>
          <p:cNvSpPr txBox="1">
            <a:spLocks/>
          </p:cNvSpPr>
          <p:nvPr/>
        </p:nvSpPr>
        <p:spPr>
          <a:xfrm>
            <a:off x="875817" y="1900238"/>
            <a:ext cx="10440365" cy="5362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i="1" dirty="0">
                <a:latin typeface="+mn-lt"/>
              </a:rPr>
              <a:t>En discussion</a:t>
            </a:r>
          </a:p>
        </p:txBody>
      </p:sp>
    </p:spTree>
    <p:extLst>
      <p:ext uri="{BB962C8B-B14F-4D97-AF65-F5344CB8AC3E}">
        <p14:creationId xmlns:p14="http://schemas.microsoft.com/office/powerpoint/2010/main" val="3248497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812BE3-7C80-F0AC-79D4-2534D7F3F5C1}"/>
              </a:ext>
            </a:extLst>
          </p:cNvPr>
          <p:cNvSpPr>
            <a:spLocks noGrp="1"/>
          </p:cNvSpPr>
          <p:nvPr>
            <p:ph type="ctrTitle"/>
          </p:nvPr>
        </p:nvSpPr>
        <p:spPr>
          <a:xfrm>
            <a:off x="875817" y="1900238"/>
            <a:ext cx="10440365" cy="536232"/>
          </a:xfrm>
        </p:spPr>
        <p:txBody>
          <a:bodyPr>
            <a:normAutofit/>
          </a:bodyPr>
          <a:lstStyle/>
          <a:p>
            <a:r>
              <a:rPr lang="fr-FR" sz="3200" b="1" i="1" dirty="0">
                <a:latin typeface="+mn-lt"/>
              </a:rPr>
              <a:t>En discussion</a:t>
            </a:r>
          </a:p>
        </p:txBody>
      </p:sp>
      <p:sp>
        <p:nvSpPr>
          <p:cNvPr id="5" name="ZoneTexte 4">
            <a:extLst>
              <a:ext uri="{FF2B5EF4-FFF2-40B4-BE49-F238E27FC236}">
                <a16:creationId xmlns:a16="http://schemas.microsoft.com/office/drawing/2014/main" id="{E17F75B6-92C6-1F2D-ACCD-403ADE68E511}"/>
              </a:ext>
            </a:extLst>
          </p:cNvPr>
          <p:cNvSpPr txBox="1"/>
          <p:nvPr/>
        </p:nvSpPr>
        <p:spPr>
          <a:xfrm>
            <a:off x="972273" y="3298146"/>
            <a:ext cx="10150998" cy="1384995"/>
          </a:xfrm>
          <a:prstGeom prst="rect">
            <a:avLst/>
          </a:prstGeom>
          <a:noFill/>
        </p:spPr>
        <p:txBody>
          <a:bodyPr wrap="square">
            <a:spAutoFit/>
          </a:bodyPr>
          <a:lstStyle/>
          <a:p>
            <a:r>
              <a:rPr lang="fr-FR" sz="2800" b="1" dirty="0"/>
              <a:t>Quels projets, plans ou actions locales devraient être intégrés dans la réflexion de construction du SDIRVE (projet d’aménagement futurs, enjeux urbains, projets de mobilités…) ?</a:t>
            </a:r>
            <a:endParaRPr lang="fr-FR" sz="2800" b="1" i="1" dirty="0"/>
          </a:p>
        </p:txBody>
      </p:sp>
      <p:pic>
        <p:nvPicPr>
          <p:cNvPr id="3" name="Graphique 2">
            <a:extLst>
              <a:ext uri="{FF2B5EF4-FFF2-40B4-BE49-F238E27FC236}">
                <a16:creationId xmlns:a16="http://schemas.microsoft.com/office/drawing/2014/main" id="{1AA9CFF5-A485-6A94-117F-B76C83FAC9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2752810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812BE3-7C80-F0AC-79D4-2534D7F3F5C1}"/>
              </a:ext>
            </a:extLst>
          </p:cNvPr>
          <p:cNvSpPr>
            <a:spLocks noGrp="1"/>
          </p:cNvSpPr>
          <p:nvPr>
            <p:ph type="ctrTitle"/>
          </p:nvPr>
        </p:nvSpPr>
        <p:spPr>
          <a:xfrm>
            <a:off x="875817" y="1900238"/>
            <a:ext cx="10440365" cy="536232"/>
          </a:xfrm>
        </p:spPr>
        <p:txBody>
          <a:bodyPr>
            <a:normAutofit/>
          </a:bodyPr>
          <a:lstStyle/>
          <a:p>
            <a:r>
              <a:rPr lang="fr-FR" sz="3200" b="1" i="1" dirty="0">
                <a:latin typeface="+mn-lt"/>
              </a:rPr>
              <a:t>En discussion</a:t>
            </a:r>
          </a:p>
        </p:txBody>
      </p:sp>
      <p:sp>
        <p:nvSpPr>
          <p:cNvPr id="5" name="ZoneTexte 4">
            <a:extLst>
              <a:ext uri="{FF2B5EF4-FFF2-40B4-BE49-F238E27FC236}">
                <a16:creationId xmlns:a16="http://schemas.microsoft.com/office/drawing/2014/main" id="{E17F75B6-92C6-1F2D-ACCD-403ADE68E511}"/>
              </a:ext>
            </a:extLst>
          </p:cNvPr>
          <p:cNvSpPr txBox="1"/>
          <p:nvPr/>
        </p:nvSpPr>
        <p:spPr>
          <a:xfrm>
            <a:off x="1504709" y="3729033"/>
            <a:ext cx="8889357" cy="1384995"/>
          </a:xfrm>
          <a:prstGeom prst="rect">
            <a:avLst/>
          </a:prstGeom>
          <a:noFill/>
        </p:spPr>
        <p:txBody>
          <a:bodyPr wrap="square">
            <a:spAutoFit/>
          </a:bodyPr>
          <a:lstStyle/>
          <a:p>
            <a:r>
              <a:rPr lang="fr-FR" sz="2800" dirty="0"/>
              <a:t>Parcs IRVE existants, projets… et SDIRVE : comment partager la réflexion entre les acteurs publics et privés ?</a:t>
            </a:r>
            <a:endParaRPr lang="fr-FR" sz="2800" i="1" dirty="0">
              <a:effectLst/>
              <a:ea typeface="Calibri" panose="020F0502020204030204" pitchFamily="34" charset="0"/>
              <a:cs typeface="Times New Roman" panose="02020603050405020304" pitchFamily="18" charset="0"/>
            </a:endParaRPr>
          </a:p>
          <a:p>
            <a:pPr algn="ctr"/>
            <a:endParaRPr lang="fr-FR" sz="2800" b="1" i="1" dirty="0"/>
          </a:p>
        </p:txBody>
      </p:sp>
      <p:pic>
        <p:nvPicPr>
          <p:cNvPr id="3" name="Graphique 2">
            <a:extLst>
              <a:ext uri="{FF2B5EF4-FFF2-40B4-BE49-F238E27FC236}">
                <a16:creationId xmlns:a16="http://schemas.microsoft.com/office/drawing/2014/main" id="{92D69B6E-A6D6-4AE3-E585-257B222B57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1995287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812BE3-7C80-F0AC-79D4-2534D7F3F5C1}"/>
              </a:ext>
            </a:extLst>
          </p:cNvPr>
          <p:cNvSpPr>
            <a:spLocks noGrp="1"/>
          </p:cNvSpPr>
          <p:nvPr>
            <p:ph type="ctrTitle"/>
          </p:nvPr>
        </p:nvSpPr>
        <p:spPr>
          <a:xfrm>
            <a:off x="875817" y="1900238"/>
            <a:ext cx="10440365" cy="536232"/>
          </a:xfrm>
        </p:spPr>
        <p:txBody>
          <a:bodyPr>
            <a:normAutofit/>
          </a:bodyPr>
          <a:lstStyle/>
          <a:p>
            <a:r>
              <a:rPr lang="fr-FR" sz="3200" b="1" dirty="0">
                <a:latin typeface="+mn-lt"/>
              </a:rPr>
              <a:t>Comité technique du 9 novembre 2022</a:t>
            </a:r>
          </a:p>
        </p:txBody>
      </p:sp>
      <p:sp>
        <p:nvSpPr>
          <p:cNvPr id="5" name="ZoneTexte 4">
            <a:extLst>
              <a:ext uri="{FF2B5EF4-FFF2-40B4-BE49-F238E27FC236}">
                <a16:creationId xmlns:a16="http://schemas.microsoft.com/office/drawing/2014/main" id="{E17F75B6-92C6-1F2D-ACCD-403ADE68E511}"/>
              </a:ext>
            </a:extLst>
          </p:cNvPr>
          <p:cNvSpPr txBox="1"/>
          <p:nvPr/>
        </p:nvSpPr>
        <p:spPr>
          <a:xfrm>
            <a:off x="3045618" y="3729033"/>
            <a:ext cx="6100762" cy="2246769"/>
          </a:xfrm>
          <a:prstGeom prst="rect">
            <a:avLst/>
          </a:prstGeom>
          <a:noFill/>
        </p:spPr>
        <p:txBody>
          <a:bodyPr wrap="square">
            <a:spAutoFit/>
          </a:bodyPr>
          <a:lstStyle/>
          <a:p>
            <a:r>
              <a:rPr lang="fr-FR" sz="2800" b="1" i="1" dirty="0">
                <a:effectLst/>
                <a:ea typeface="Calibri" panose="020F0502020204030204" pitchFamily="34" charset="0"/>
                <a:cs typeface="Times New Roman" panose="02020603050405020304" pitchFamily="18" charset="0"/>
              </a:rPr>
              <a:t>Conclusion, premiers enseignements, calendrier  </a:t>
            </a:r>
          </a:p>
          <a:p>
            <a:endParaRPr lang="fr-FR" sz="2800" b="1" i="1" dirty="0">
              <a:ea typeface="Calibri" panose="020F0502020204030204" pitchFamily="34" charset="0"/>
              <a:cs typeface="Times New Roman" panose="02020603050405020304" pitchFamily="18" charset="0"/>
            </a:endParaRPr>
          </a:p>
          <a:p>
            <a:r>
              <a:rPr lang="fr-FR" sz="2800" b="1" i="1" dirty="0">
                <a:effectLst/>
                <a:ea typeface="Calibri" panose="020F0502020204030204" pitchFamily="34" charset="0"/>
                <a:cs typeface="Times New Roman" panose="02020603050405020304" pitchFamily="18" charset="0"/>
              </a:rPr>
              <a:t>Rappel </a:t>
            </a:r>
            <a:r>
              <a:rPr lang="fr-FR" sz="2800" b="1" i="1">
                <a:effectLst/>
                <a:ea typeface="Calibri" panose="020F0502020204030204" pitchFamily="34" charset="0"/>
                <a:cs typeface="Times New Roman" panose="02020603050405020304" pitchFamily="18" charset="0"/>
              </a:rPr>
              <a:t>: espace </a:t>
            </a:r>
            <a:r>
              <a:rPr lang="fr-FR" sz="2800" b="1" i="1" dirty="0">
                <a:effectLst/>
                <a:ea typeface="Calibri" panose="020F0502020204030204" pitchFamily="34" charset="0"/>
                <a:cs typeface="Times New Roman" panose="02020603050405020304" pitchFamily="18" charset="0"/>
              </a:rPr>
              <a:t>collaboratif</a:t>
            </a:r>
            <a:endParaRPr lang="fr-FR" sz="2800" i="1" dirty="0">
              <a:effectLst/>
              <a:ea typeface="Calibri" panose="020F0502020204030204" pitchFamily="34" charset="0"/>
              <a:cs typeface="Times New Roman" panose="02020603050405020304" pitchFamily="18" charset="0"/>
            </a:endParaRPr>
          </a:p>
          <a:p>
            <a:pPr algn="ctr"/>
            <a:endParaRPr lang="fr-FR" sz="2800" b="1" i="1" dirty="0"/>
          </a:p>
        </p:txBody>
      </p:sp>
    </p:spTree>
    <p:extLst>
      <p:ext uri="{BB962C8B-B14F-4D97-AF65-F5344CB8AC3E}">
        <p14:creationId xmlns:p14="http://schemas.microsoft.com/office/powerpoint/2010/main" val="2799371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épartition sectorielle des émissions de gaz à effet de serre en France en 2019">
            <a:extLst>
              <a:ext uri="{FF2B5EF4-FFF2-40B4-BE49-F238E27FC236}">
                <a16:creationId xmlns:a16="http://schemas.microsoft.com/office/drawing/2014/main" id="{5719BC28-EFF8-3E4A-F140-F5240EED8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611" y="1951952"/>
            <a:ext cx="5920729" cy="2997369"/>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74812BE3-7C80-F0AC-79D4-2534D7F3F5C1}"/>
              </a:ext>
            </a:extLst>
          </p:cNvPr>
          <p:cNvSpPr>
            <a:spLocks noGrp="1"/>
          </p:cNvSpPr>
          <p:nvPr>
            <p:ph type="ctrTitle"/>
          </p:nvPr>
        </p:nvSpPr>
        <p:spPr>
          <a:xfrm>
            <a:off x="577597" y="2919486"/>
            <a:ext cx="4500082" cy="1501775"/>
          </a:xfrm>
        </p:spPr>
        <p:txBody>
          <a:bodyPr>
            <a:normAutofit fontScale="90000"/>
          </a:bodyPr>
          <a:lstStyle/>
          <a:p>
            <a:pPr algn="l"/>
            <a:r>
              <a:rPr lang="fr-FR" sz="2700" dirty="0">
                <a:effectLst/>
                <a:latin typeface="Calibri" panose="020F0502020204030204" pitchFamily="34" charset="0"/>
                <a:ea typeface="Times New Roman" panose="02020603050405020304" pitchFamily="18" charset="0"/>
              </a:rPr>
              <a:t>Le secteur des transports représente la première source d’émissions de gaz à effet de serre au niveau national </a:t>
            </a:r>
            <a:br>
              <a:rPr lang="fr-FR" sz="2700" dirty="0">
                <a:effectLst/>
                <a:latin typeface="Calibri" panose="020F0502020204030204" pitchFamily="34" charset="0"/>
                <a:ea typeface="Times New Roman" panose="02020603050405020304" pitchFamily="18" charset="0"/>
              </a:rPr>
            </a:br>
            <a:r>
              <a:rPr lang="fr-FR" sz="2700" dirty="0">
                <a:effectLst/>
                <a:latin typeface="Calibri" panose="020F0502020204030204" pitchFamily="34" charset="0"/>
                <a:ea typeface="Times New Roman" panose="02020603050405020304" pitchFamily="18" charset="0"/>
              </a:rPr>
              <a:t>impact environnemental</a:t>
            </a:r>
            <a:br>
              <a:rPr lang="fr-FR" sz="2700" dirty="0">
                <a:effectLst/>
                <a:latin typeface="Calibri" panose="020F0502020204030204" pitchFamily="34" charset="0"/>
                <a:ea typeface="Times New Roman" panose="02020603050405020304" pitchFamily="18" charset="0"/>
              </a:rPr>
            </a:br>
            <a:r>
              <a:rPr lang="fr-FR" sz="2700" dirty="0">
                <a:effectLst/>
                <a:latin typeface="Calibri" panose="020F0502020204030204" pitchFamily="34" charset="0"/>
                <a:ea typeface="Times New Roman" panose="02020603050405020304" pitchFamily="18" charset="0"/>
              </a:rPr>
              <a:t>impact sanitaire</a:t>
            </a:r>
            <a:endParaRPr lang="fr-FR" dirty="0"/>
          </a:p>
        </p:txBody>
      </p:sp>
      <p:sp>
        <p:nvSpPr>
          <p:cNvPr id="7" name="ZoneTexte 6">
            <a:extLst>
              <a:ext uri="{FF2B5EF4-FFF2-40B4-BE49-F238E27FC236}">
                <a16:creationId xmlns:a16="http://schemas.microsoft.com/office/drawing/2014/main" id="{9E2F4957-9AF0-0674-05D9-D6F2EB68EC15}"/>
              </a:ext>
            </a:extLst>
          </p:cNvPr>
          <p:cNvSpPr txBox="1"/>
          <p:nvPr/>
        </p:nvSpPr>
        <p:spPr>
          <a:xfrm>
            <a:off x="7811784" y="1943539"/>
            <a:ext cx="6099858" cy="276999"/>
          </a:xfrm>
          <a:prstGeom prst="rect">
            <a:avLst/>
          </a:prstGeom>
          <a:noFill/>
        </p:spPr>
        <p:txBody>
          <a:bodyPr wrap="square">
            <a:spAutoFit/>
          </a:bodyPr>
          <a:lstStyle/>
          <a:p>
            <a:r>
              <a:rPr lang="fr-FR" sz="1200" b="0" i="0" dirty="0">
                <a:solidFill>
                  <a:srgbClr val="414856"/>
                </a:solidFill>
                <a:effectLst/>
                <a:latin typeface="Marianne"/>
              </a:rPr>
              <a:t>Crédit :  Ministère de la Transition écologique</a:t>
            </a:r>
            <a:endParaRPr lang="fr-FR" sz="1200" dirty="0"/>
          </a:p>
        </p:txBody>
      </p:sp>
      <p:sp>
        <p:nvSpPr>
          <p:cNvPr id="5" name="ZoneTexte 4">
            <a:extLst>
              <a:ext uri="{FF2B5EF4-FFF2-40B4-BE49-F238E27FC236}">
                <a16:creationId xmlns:a16="http://schemas.microsoft.com/office/drawing/2014/main" id="{97CACF6D-3E2E-3A8B-AEA7-A2D520AAC57D}"/>
              </a:ext>
            </a:extLst>
          </p:cNvPr>
          <p:cNvSpPr txBox="1"/>
          <p:nvPr/>
        </p:nvSpPr>
        <p:spPr>
          <a:xfrm>
            <a:off x="1823701" y="1310378"/>
            <a:ext cx="6507956" cy="523220"/>
          </a:xfrm>
          <a:prstGeom prst="rect">
            <a:avLst/>
          </a:prstGeom>
          <a:noFill/>
        </p:spPr>
        <p:txBody>
          <a:bodyPr wrap="square">
            <a:spAutoFit/>
          </a:bodyPr>
          <a:lstStyle/>
          <a:p>
            <a:r>
              <a:rPr lang="fr-FR" sz="2800" b="1" dirty="0">
                <a:effectLst/>
                <a:latin typeface="Calibri" panose="020F0502020204030204" pitchFamily="34" charset="0"/>
                <a:ea typeface="Calibri" panose="020F0502020204030204" pitchFamily="34" charset="0"/>
                <a:cs typeface="Calibri" panose="020F0502020204030204" pitchFamily="34" charset="0"/>
              </a:rPr>
              <a:t>1 - Mobilité et réchauffement climatique</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F714FB20-767A-0FBE-3A63-42B5867711C4}"/>
              </a:ext>
            </a:extLst>
          </p:cNvPr>
          <p:cNvPicPr>
            <a:picLocks noChangeAspect="1"/>
          </p:cNvPicPr>
          <p:nvPr/>
        </p:nvPicPr>
        <p:blipFill>
          <a:blip r:embed="rId3"/>
          <a:stretch>
            <a:fillRect/>
          </a:stretch>
        </p:blipFill>
        <p:spPr>
          <a:xfrm>
            <a:off x="3194212" y="170545"/>
            <a:ext cx="2109399" cy="896190"/>
          </a:xfrm>
          <a:prstGeom prst="rect">
            <a:avLst/>
          </a:prstGeom>
        </p:spPr>
      </p:pic>
      <p:sp>
        <p:nvSpPr>
          <p:cNvPr id="6" name="ZoneTexte 5">
            <a:extLst>
              <a:ext uri="{FF2B5EF4-FFF2-40B4-BE49-F238E27FC236}">
                <a16:creationId xmlns:a16="http://schemas.microsoft.com/office/drawing/2014/main" id="{B808ECD5-AB11-387C-E7A8-E468B0DB5B7C}"/>
              </a:ext>
            </a:extLst>
          </p:cNvPr>
          <p:cNvSpPr txBox="1"/>
          <p:nvPr/>
        </p:nvSpPr>
        <p:spPr>
          <a:xfrm>
            <a:off x="685479" y="5021735"/>
            <a:ext cx="10229850" cy="861774"/>
          </a:xfrm>
          <a:prstGeom prst="rect">
            <a:avLst/>
          </a:prstGeom>
          <a:noFill/>
        </p:spPr>
        <p:txBody>
          <a:bodyPr wrap="square">
            <a:spAutoFit/>
          </a:bodyPr>
          <a:lstStyle/>
          <a:p>
            <a:pPr marL="342900" lvl="0" indent="-342900">
              <a:spcBef>
                <a:spcPts val="1200"/>
              </a:spcBef>
              <a:buFont typeface="Wingdings" pitchFamily="2" charset="2"/>
              <a:buChar char=""/>
            </a:pPr>
            <a:r>
              <a:rPr lang="fr-F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Environ 90 % des trajets sont effectués par voie routière (marchandises et personnes);</a:t>
            </a:r>
            <a:endParaRPr lang="fr-FR"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Bef>
                <a:spcPts val="1200"/>
              </a:spcBef>
              <a:buFont typeface="Wingdings" pitchFamily="2" charset="2"/>
              <a:buChar char=""/>
            </a:pPr>
            <a:r>
              <a:rPr lang="fr-F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Augmentation des distances parcourues (biens et personnes) et de la consommation</a:t>
            </a:r>
            <a:endParaRPr lang="fr-FR"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9238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7CACF6D-3E2E-3A8B-AEA7-A2D520AAC57D}"/>
              </a:ext>
            </a:extLst>
          </p:cNvPr>
          <p:cNvSpPr txBox="1"/>
          <p:nvPr/>
        </p:nvSpPr>
        <p:spPr>
          <a:xfrm>
            <a:off x="2178846" y="1340248"/>
            <a:ext cx="6507956" cy="523220"/>
          </a:xfrm>
          <a:prstGeom prst="rect">
            <a:avLst/>
          </a:prstGeom>
          <a:noFill/>
        </p:spPr>
        <p:txBody>
          <a:bodyPr wrap="square">
            <a:spAutoFit/>
          </a:bodyPr>
          <a:lstStyle/>
          <a:p>
            <a:r>
              <a:rPr lang="fr-FR" sz="2800" b="1" dirty="0">
                <a:effectLst/>
                <a:latin typeface="Calibri" panose="020F0502020204030204" pitchFamily="34" charset="0"/>
                <a:ea typeface="Calibri" panose="020F0502020204030204" pitchFamily="34" charset="0"/>
                <a:cs typeface="Calibri" panose="020F0502020204030204" pitchFamily="34" charset="0"/>
              </a:rPr>
              <a:t>1 - Mobilité et réchauffement climatique</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140F12AC-2EAF-52BD-FA04-04BE7BDAC593}"/>
              </a:ext>
            </a:extLst>
          </p:cNvPr>
          <p:cNvSpPr txBox="1"/>
          <p:nvPr/>
        </p:nvSpPr>
        <p:spPr>
          <a:xfrm>
            <a:off x="98834" y="2169170"/>
            <a:ext cx="8500636" cy="3416320"/>
          </a:xfrm>
          <a:prstGeom prst="rect">
            <a:avLst/>
          </a:prstGeom>
          <a:noFill/>
        </p:spPr>
        <p:txBody>
          <a:bodyPr wrap="square">
            <a:spAutoFit/>
          </a:bodyPr>
          <a:lstStyle/>
          <a:p>
            <a:pPr lvl="0">
              <a:spcBef>
                <a:spcPts val="1200"/>
              </a:spcBef>
            </a:pPr>
            <a:r>
              <a:rPr lang="fr-FR" sz="2400" b="1" dirty="0">
                <a:effectLst/>
                <a:ea typeface="Calibri" panose="020F0502020204030204" pitchFamily="34" charset="0"/>
              </a:rPr>
              <a:t>Stratégie :</a:t>
            </a:r>
            <a:endParaRPr lang="fr-FR" sz="2400" b="1" dirty="0">
              <a:effectLst/>
            </a:endParaRPr>
          </a:p>
          <a:p>
            <a:pPr marL="342900" lvl="0" indent="-342900">
              <a:buFont typeface="Wingdings" panose="05000000000000000000" pitchFamily="2" charset="2"/>
              <a:buChar char="§"/>
            </a:pPr>
            <a:r>
              <a:rPr lang="fr-FR" sz="2400" dirty="0">
                <a:effectLst/>
                <a:ea typeface="Times New Roman" panose="02020603050405020304" pitchFamily="18" charset="0"/>
              </a:rPr>
              <a:t>Limiter les déplacements (télétravail, ZFE…)</a:t>
            </a:r>
          </a:p>
          <a:p>
            <a:pPr marL="342900" lvl="0" indent="-342900">
              <a:buFont typeface="Wingdings" panose="05000000000000000000" pitchFamily="2" charset="2"/>
              <a:buChar char="§"/>
            </a:pPr>
            <a:r>
              <a:rPr lang="fr-FR" sz="2400" dirty="0">
                <a:effectLst/>
                <a:ea typeface="Times New Roman" panose="02020603050405020304" pitchFamily="18" charset="0"/>
              </a:rPr>
              <a:t>Soutenir les transports collectifs, le covoiturage et l’autopartage</a:t>
            </a:r>
            <a:endParaRPr lang="fr-FR" sz="2400" dirty="0">
              <a:ea typeface="Times New Roman" panose="02020603050405020304" pitchFamily="18" charset="0"/>
            </a:endParaRPr>
          </a:p>
          <a:p>
            <a:pPr marL="342900" lvl="0" indent="-342900">
              <a:buFont typeface="Wingdings" panose="05000000000000000000" pitchFamily="2" charset="2"/>
              <a:buChar char="§"/>
            </a:pPr>
            <a:r>
              <a:rPr lang="fr-FR" sz="2400" dirty="0">
                <a:effectLst/>
                <a:ea typeface="Calibri" panose="020F0502020204030204" pitchFamily="34" charset="0"/>
              </a:rPr>
              <a:t>Réduire les émissions du parc automobile</a:t>
            </a:r>
            <a:r>
              <a:rPr lang="fr-FR" sz="2400" dirty="0">
                <a:effectLst/>
              </a:rPr>
              <a:t> </a:t>
            </a:r>
          </a:p>
          <a:p>
            <a:pPr lvl="0"/>
            <a:endParaRPr lang="fr-FR" sz="2400" b="1" dirty="0">
              <a:ea typeface="Times New Roman" panose="02020603050405020304" pitchFamily="18" charset="0"/>
              <a:cs typeface="Times New Roman" panose="02020603050405020304" pitchFamily="18" charset="0"/>
            </a:endParaRPr>
          </a:p>
          <a:p>
            <a:pPr lvl="0"/>
            <a:r>
              <a:rPr lang="fr-FR" sz="2400" b="1" dirty="0">
                <a:effectLst/>
                <a:ea typeface="Times New Roman" panose="02020603050405020304" pitchFamily="18" charset="0"/>
                <a:cs typeface="Times New Roman" panose="02020603050405020304" pitchFamily="18" charset="0"/>
              </a:rPr>
              <a:t>Exemples :</a:t>
            </a:r>
          </a:p>
          <a:p>
            <a:pPr marL="342900" indent="-342900">
              <a:buFont typeface="Wingdings" panose="05000000000000000000" pitchFamily="2" charset="2"/>
              <a:buChar char="§"/>
            </a:pPr>
            <a:r>
              <a:rPr lang="fr-FR" sz="2400" dirty="0">
                <a:effectLst/>
                <a:ea typeface="Calibri" panose="020F0502020204030204" pitchFamily="34" charset="0"/>
                <a:cs typeface="Calibri" panose="020F0502020204030204" pitchFamily="34" charset="0"/>
              </a:rPr>
              <a:t>Fin programmée des véhicules à essence et diesel </a:t>
            </a:r>
            <a:endParaRPr lang="fr-FR" sz="2400" dirty="0">
              <a:effectLst/>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r-FR" sz="2400" dirty="0">
                <a:effectLst/>
                <a:ea typeface="Calibri" panose="020F0502020204030204" pitchFamily="34" charset="0"/>
              </a:rPr>
              <a:t>vignettes Crit’Air et ZFE</a:t>
            </a:r>
            <a:r>
              <a:rPr lang="fr-FR" sz="2400" dirty="0">
                <a:effectLst/>
              </a:rPr>
              <a:t> </a:t>
            </a:r>
            <a:endParaRPr lang="fr-FR" sz="2400" dirty="0">
              <a:cs typeface="Times New Roman" panose="02020603050405020304" pitchFamily="18" charset="0"/>
            </a:endParaRPr>
          </a:p>
          <a:p>
            <a:pPr marL="342900" lvl="0" indent="-342900">
              <a:buFont typeface="Wingdings" panose="05000000000000000000" pitchFamily="2" charset="2"/>
              <a:buChar char="§"/>
            </a:pPr>
            <a:r>
              <a:rPr lang="fr-FR" sz="2400" dirty="0">
                <a:effectLst/>
                <a:ea typeface="Times New Roman" panose="02020603050405020304" pitchFamily="18" charset="0"/>
                <a:cs typeface="Times New Roman" panose="02020603050405020304" pitchFamily="18" charset="0"/>
              </a:rPr>
              <a:t>Mobilités décarbonées</a:t>
            </a:r>
          </a:p>
        </p:txBody>
      </p:sp>
      <p:pic>
        <p:nvPicPr>
          <p:cNvPr id="2" name="Picture 2" descr="Image 2">
            <a:extLst>
              <a:ext uri="{FF2B5EF4-FFF2-40B4-BE49-F238E27FC236}">
                <a16:creationId xmlns:a16="http://schemas.microsoft.com/office/drawing/2014/main" id="{5F755874-B4BC-F3FA-66B2-8D629D6E1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2497" y="1705511"/>
            <a:ext cx="3273267" cy="463016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9E3E110-3117-7990-8FB0-6798BB3B9931}"/>
              </a:ext>
            </a:extLst>
          </p:cNvPr>
          <p:cNvSpPr txBox="1"/>
          <p:nvPr/>
        </p:nvSpPr>
        <p:spPr>
          <a:xfrm>
            <a:off x="6000749" y="6335672"/>
            <a:ext cx="6099858" cy="307777"/>
          </a:xfrm>
          <a:prstGeom prst="rect">
            <a:avLst/>
          </a:prstGeom>
          <a:noFill/>
        </p:spPr>
        <p:txBody>
          <a:bodyPr wrap="square">
            <a:spAutoFit/>
          </a:bodyPr>
          <a:lstStyle/>
          <a:p>
            <a:pPr algn="r"/>
            <a:r>
              <a:rPr lang="fr-FR" sz="1400" b="0" i="0" dirty="0">
                <a:solidFill>
                  <a:srgbClr val="414856"/>
                </a:solidFill>
                <a:effectLst/>
                <a:latin typeface="Marianne"/>
              </a:rPr>
              <a:t>Crédit :  Ministère de la Transition écologique</a:t>
            </a:r>
            <a:endParaRPr lang="fr-FR" sz="1400" dirty="0"/>
          </a:p>
        </p:txBody>
      </p:sp>
      <p:pic>
        <p:nvPicPr>
          <p:cNvPr id="4" name="Image 3">
            <a:extLst>
              <a:ext uri="{FF2B5EF4-FFF2-40B4-BE49-F238E27FC236}">
                <a16:creationId xmlns:a16="http://schemas.microsoft.com/office/drawing/2014/main" id="{2136898A-EF3B-A0B9-93F4-0C8FC34C5EA0}"/>
              </a:ext>
            </a:extLst>
          </p:cNvPr>
          <p:cNvPicPr>
            <a:picLocks noChangeAspect="1"/>
          </p:cNvPicPr>
          <p:nvPr/>
        </p:nvPicPr>
        <p:blipFill>
          <a:blip r:embed="rId3"/>
          <a:stretch>
            <a:fillRect/>
          </a:stretch>
        </p:blipFill>
        <p:spPr>
          <a:xfrm>
            <a:off x="3152252" y="138356"/>
            <a:ext cx="2109399" cy="896190"/>
          </a:xfrm>
          <a:prstGeom prst="rect">
            <a:avLst/>
          </a:prstGeom>
        </p:spPr>
      </p:pic>
    </p:spTree>
    <p:extLst>
      <p:ext uri="{BB962C8B-B14F-4D97-AF65-F5344CB8AC3E}">
        <p14:creationId xmlns:p14="http://schemas.microsoft.com/office/powerpoint/2010/main" val="2933303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C5033CA-27C8-E007-C3A3-A2EAD1C74F38}"/>
              </a:ext>
            </a:extLst>
          </p:cNvPr>
          <p:cNvSpPr txBox="1"/>
          <p:nvPr/>
        </p:nvSpPr>
        <p:spPr>
          <a:xfrm>
            <a:off x="2936080" y="1307158"/>
            <a:ext cx="6507956" cy="523220"/>
          </a:xfrm>
          <a:prstGeom prst="rect">
            <a:avLst/>
          </a:prstGeom>
          <a:noFill/>
        </p:spPr>
        <p:txBody>
          <a:bodyPr wrap="square">
            <a:spAutoFit/>
          </a:bodyPr>
          <a:lstStyle/>
          <a:p>
            <a:r>
              <a:rPr lang="fr-FR" sz="2800" b="1" dirty="0">
                <a:ea typeface="Calibri" panose="020F0502020204030204" pitchFamily="34" charset="0"/>
                <a:cs typeface="Calibri" panose="020F0502020204030204" pitchFamily="34" charset="0"/>
              </a:rPr>
              <a:t>2</a:t>
            </a:r>
            <a:r>
              <a:rPr lang="fr-FR" sz="2800" b="1" dirty="0">
                <a:effectLst/>
                <a:ea typeface="Calibri" panose="020F0502020204030204" pitchFamily="34" charset="0"/>
                <a:cs typeface="Calibri" panose="020F0502020204030204" pitchFamily="34" charset="0"/>
              </a:rPr>
              <a:t> - </a:t>
            </a:r>
            <a:r>
              <a:rPr lang="fr-FR" sz="2800" b="1" dirty="0">
                <a:effectLst/>
                <a:ea typeface="Calibri" panose="020F0502020204030204" pitchFamily="34" charset="0"/>
              </a:rPr>
              <a:t>Les nouvelles mobilités</a:t>
            </a:r>
            <a:r>
              <a:rPr lang="fr-FR" sz="2800" dirty="0">
                <a:effectLst/>
              </a:rPr>
              <a:t> </a:t>
            </a:r>
            <a:endParaRPr lang="fr-FR" sz="2800" dirty="0">
              <a:effectLst/>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FE83A0E5-F3E2-AD13-7963-1A91AEDCB1CA}"/>
              </a:ext>
            </a:extLst>
          </p:cNvPr>
          <p:cNvSpPr txBox="1"/>
          <p:nvPr/>
        </p:nvSpPr>
        <p:spPr>
          <a:xfrm>
            <a:off x="682187" y="2265311"/>
            <a:ext cx="10218694" cy="1200329"/>
          </a:xfrm>
          <a:prstGeom prst="rect">
            <a:avLst/>
          </a:prstGeom>
          <a:noFill/>
        </p:spPr>
        <p:txBody>
          <a:bodyPr wrap="square">
            <a:spAutoFit/>
          </a:bodyPr>
          <a:lstStyle/>
          <a:p>
            <a:pPr marL="342900" indent="-342900">
              <a:buFont typeface="Wingdings" panose="05000000000000000000" pitchFamily="2" charset="2"/>
              <a:buChar char="§"/>
            </a:pPr>
            <a:r>
              <a:rPr lang="fr-FR" sz="2400" b="1" dirty="0">
                <a:latin typeface="Calibri" panose="020F0502020204030204" pitchFamily="34" charset="0"/>
                <a:ea typeface="Calibri" panose="020F0502020204030204" pitchFamily="34" charset="0"/>
                <a:cs typeface="Calibri" panose="020F0502020204030204" pitchFamily="34" charset="0"/>
              </a:rPr>
              <a:t>Changements de pratiques : micro mobilités, v</a:t>
            </a:r>
            <a:r>
              <a:rPr lang="fr-FR" sz="2400" b="1" dirty="0">
                <a:latin typeface="Calibri" panose="020F0502020204030204" pitchFamily="34" charset="0"/>
                <a:ea typeface="Calibri" panose="020F0502020204030204" pitchFamily="34" charset="0"/>
              </a:rPr>
              <a:t>élo…</a:t>
            </a:r>
            <a:r>
              <a:rPr lang="fr-FR" sz="2400" b="1" dirty="0"/>
              <a:t> </a:t>
            </a:r>
          </a:p>
          <a:p>
            <a:pPr marL="342900" indent="-342900">
              <a:buFont typeface="Wingdings" panose="05000000000000000000" pitchFamily="2" charset="2"/>
              <a:buChar char="§"/>
            </a:pPr>
            <a:endParaRPr lang="fr-FR" sz="2400" b="1" dirty="0">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fr-FR" sz="2400" b="1" dirty="0">
                <a:effectLst/>
                <a:latin typeface="Calibri" panose="020F0502020204030204" pitchFamily="34" charset="0"/>
                <a:ea typeface="Calibri" panose="020F0502020204030204" pitchFamily="34" charset="0"/>
                <a:cs typeface="Calibri" panose="020F0502020204030204" pitchFamily="34" charset="0"/>
              </a:rPr>
              <a:t>Changements de carburants : électrique et hybride, gaz, hydrogène…</a:t>
            </a:r>
            <a:endParaRPr lang="fr-FR"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8DA95ABB-8ACD-1C8E-E39E-59CA1858264A}"/>
              </a:ext>
            </a:extLst>
          </p:cNvPr>
          <p:cNvSpPr txBox="1"/>
          <p:nvPr/>
        </p:nvSpPr>
        <p:spPr>
          <a:xfrm>
            <a:off x="682187" y="3900573"/>
            <a:ext cx="10851357" cy="1200329"/>
          </a:xfrm>
          <a:prstGeom prst="rect">
            <a:avLst/>
          </a:prstGeom>
          <a:noFill/>
        </p:spPr>
        <p:txBody>
          <a:bodyPr wrap="square">
            <a:spAutoFit/>
          </a:bodyPr>
          <a:lstStyle/>
          <a:p>
            <a:pPr marL="342900" indent="-342900">
              <a:buFont typeface="Wingdings" panose="05000000000000000000" pitchFamily="2" charset="2"/>
              <a:buChar char="Ø"/>
            </a:pPr>
            <a:r>
              <a:rPr lang="fr-FR" sz="2400" b="1" dirty="0">
                <a:effectLst/>
                <a:latin typeface="Calibri" panose="020F0502020204030204" pitchFamily="34" charset="0"/>
                <a:ea typeface="Calibri" panose="020F0502020204030204" pitchFamily="34" charset="0"/>
                <a:cs typeface="Calibri" panose="020F0502020204030204" pitchFamily="34" charset="0"/>
              </a:rPr>
              <a:t>Les nouvelles mobilités émettent moins de GES </a:t>
            </a:r>
          </a:p>
          <a:p>
            <a:pPr marL="342900" indent="-342900">
              <a:buFont typeface="Wingdings" panose="05000000000000000000" pitchFamily="2" charset="2"/>
              <a:buChar char="Ø"/>
            </a:pPr>
            <a:r>
              <a:rPr lang="fr-FR" sz="2400" b="1" dirty="0">
                <a:effectLst/>
                <a:latin typeface="Calibri" panose="020F0502020204030204" pitchFamily="34" charset="0"/>
                <a:ea typeface="Calibri" panose="020F0502020204030204" pitchFamily="34" charset="0"/>
                <a:cs typeface="Calibri" panose="020F0502020204030204" pitchFamily="34" charset="0"/>
              </a:rPr>
              <a:t>Ces mobilités sont complémentaires e</a:t>
            </a:r>
            <a:r>
              <a:rPr lang="fr-FR" sz="2400" b="1" dirty="0">
                <a:effectLst/>
                <a:latin typeface="Calibri" panose="020F0502020204030204" pitchFamily="34" charset="0"/>
                <a:ea typeface="Calibri" panose="020F0502020204030204" pitchFamily="34" charset="0"/>
              </a:rPr>
              <a:t>n termes d’usages et de calendrier</a:t>
            </a:r>
            <a:endParaRPr lang="fr-FR"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r>
              <a:rPr lang="fr-FR" sz="2400" b="1" dirty="0">
                <a:effectLst/>
                <a:latin typeface="Calibri" panose="020F0502020204030204" pitchFamily="34" charset="0"/>
                <a:ea typeface="Calibri" panose="020F0502020204030204" pitchFamily="34" charset="0"/>
              </a:rPr>
              <a:t>Pour décarboner les transports, priorité est donnée à l’électrification des usages</a:t>
            </a:r>
            <a:r>
              <a:rPr lang="fr-FR" sz="2400" b="1" dirty="0">
                <a:effectLst/>
              </a:rPr>
              <a:t> </a:t>
            </a:r>
            <a:endParaRPr lang="fr-FR" sz="2400" b="1" dirty="0"/>
          </a:p>
        </p:txBody>
      </p:sp>
      <p:pic>
        <p:nvPicPr>
          <p:cNvPr id="2" name="Graphique 1">
            <a:extLst>
              <a:ext uri="{FF2B5EF4-FFF2-40B4-BE49-F238E27FC236}">
                <a16:creationId xmlns:a16="http://schemas.microsoft.com/office/drawing/2014/main" id="{EDD64AC6-9914-DE34-FDCC-F93C261CB3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3408280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C5033CA-27C8-E007-C3A3-A2EAD1C74F38}"/>
              </a:ext>
            </a:extLst>
          </p:cNvPr>
          <p:cNvSpPr txBox="1"/>
          <p:nvPr/>
        </p:nvSpPr>
        <p:spPr>
          <a:xfrm>
            <a:off x="3399140" y="1107544"/>
            <a:ext cx="6507956" cy="523220"/>
          </a:xfrm>
          <a:prstGeom prst="rect">
            <a:avLst/>
          </a:prstGeom>
          <a:noFill/>
        </p:spPr>
        <p:txBody>
          <a:bodyPr wrap="square">
            <a:spAutoFit/>
          </a:bodyPr>
          <a:lstStyle/>
          <a:p>
            <a:r>
              <a:rPr lang="fr-FR" sz="2800" b="1" dirty="0">
                <a:ea typeface="Calibri" panose="020F0502020204030204" pitchFamily="34" charset="0"/>
                <a:cs typeface="Calibri" panose="020F0502020204030204" pitchFamily="34" charset="0"/>
              </a:rPr>
              <a:t>2</a:t>
            </a:r>
            <a:r>
              <a:rPr lang="fr-FR" sz="2800" b="1" dirty="0">
                <a:effectLst/>
                <a:ea typeface="Calibri" panose="020F0502020204030204" pitchFamily="34" charset="0"/>
                <a:cs typeface="Calibri" panose="020F0502020204030204" pitchFamily="34" charset="0"/>
              </a:rPr>
              <a:t> - </a:t>
            </a:r>
            <a:r>
              <a:rPr lang="fr-FR" sz="2800" b="1" dirty="0">
                <a:effectLst/>
                <a:ea typeface="Calibri" panose="020F0502020204030204" pitchFamily="34" charset="0"/>
              </a:rPr>
              <a:t>Les nouvelles mobilités</a:t>
            </a:r>
            <a:r>
              <a:rPr lang="fr-FR" sz="2800" dirty="0">
                <a:effectLst/>
              </a:rPr>
              <a:t> </a:t>
            </a:r>
            <a:endParaRPr lang="fr-FR" sz="2800" dirty="0">
              <a:effectLst/>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8DA95ABB-8ACD-1C8E-E39E-59CA1858264A}"/>
              </a:ext>
            </a:extLst>
          </p:cNvPr>
          <p:cNvSpPr txBox="1"/>
          <p:nvPr/>
        </p:nvSpPr>
        <p:spPr>
          <a:xfrm>
            <a:off x="413146" y="2090172"/>
            <a:ext cx="2672954" cy="2677656"/>
          </a:xfrm>
          <a:prstGeom prst="rect">
            <a:avLst/>
          </a:prstGeom>
          <a:noFill/>
        </p:spPr>
        <p:txBody>
          <a:bodyPr wrap="square">
            <a:spAutoFit/>
          </a:bodyPr>
          <a:lstStyle/>
          <a:p>
            <a:pPr marL="342900" indent="-342900">
              <a:buFont typeface="Arial" panose="020B0604020202020204" pitchFamily="34" charset="0"/>
              <a:buChar char="•"/>
            </a:pPr>
            <a:endParaRPr lang="fr-FR" sz="2400" b="1" i="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fr-FR" sz="2400" b="1" i="1" dirty="0">
                <a:effectLst/>
                <a:latin typeface="Calibri" panose="020F0502020204030204" pitchFamily="34" charset="0"/>
                <a:ea typeface="Calibri" panose="020F0502020204030204" pitchFamily="34" charset="0"/>
              </a:rPr>
              <a:t>Pour décarboner les transports, priorité est donnée à l’électrification des usages</a:t>
            </a:r>
            <a:r>
              <a:rPr lang="fr-FR" sz="2400" b="1" i="1" dirty="0">
                <a:effectLst/>
              </a:rPr>
              <a:t> </a:t>
            </a:r>
            <a:endParaRPr lang="fr-FR" sz="2400" b="1" i="1" dirty="0"/>
          </a:p>
        </p:txBody>
      </p:sp>
      <p:pic>
        <p:nvPicPr>
          <p:cNvPr id="9" name="Image 8">
            <a:extLst>
              <a:ext uri="{FF2B5EF4-FFF2-40B4-BE49-F238E27FC236}">
                <a16:creationId xmlns:a16="http://schemas.microsoft.com/office/drawing/2014/main" id="{5E33F311-AE01-9EE7-9FDD-B01DA8C754C2}"/>
              </a:ext>
            </a:extLst>
          </p:cNvPr>
          <p:cNvPicPr>
            <a:picLocks noChangeAspect="1"/>
          </p:cNvPicPr>
          <p:nvPr/>
        </p:nvPicPr>
        <p:blipFill>
          <a:blip r:embed="rId2"/>
          <a:stretch>
            <a:fillRect/>
          </a:stretch>
        </p:blipFill>
        <p:spPr>
          <a:xfrm>
            <a:off x="3240596" y="1659316"/>
            <a:ext cx="7772400" cy="5242800"/>
          </a:xfrm>
          <a:prstGeom prst="rect">
            <a:avLst/>
          </a:prstGeom>
        </p:spPr>
      </p:pic>
      <p:pic>
        <p:nvPicPr>
          <p:cNvPr id="2" name="Graphique 1">
            <a:extLst>
              <a:ext uri="{FF2B5EF4-FFF2-40B4-BE49-F238E27FC236}">
                <a16:creationId xmlns:a16="http://schemas.microsoft.com/office/drawing/2014/main" id="{A0FAB0C9-12DA-132D-F842-4410692C5F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1377731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C5033CA-27C8-E007-C3A3-A2EAD1C74F38}"/>
              </a:ext>
            </a:extLst>
          </p:cNvPr>
          <p:cNvSpPr txBox="1"/>
          <p:nvPr/>
        </p:nvSpPr>
        <p:spPr>
          <a:xfrm>
            <a:off x="3508868" y="1092519"/>
            <a:ext cx="6507956" cy="523220"/>
          </a:xfrm>
          <a:prstGeom prst="rect">
            <a:avLst/>
          </a:prstGeom>
          <a:noFill/>
        </p:spPr>
        <p:txBody>
          <a:bodyPr wrap="square">
            <a:spAutoFit/>
          </a:bodyPr>
          <a:lstStyle/>
          <a:p>
            <a:r>
              <a:rPr lang="fr-FR" sz="2800" b="1" dirty="0">
                <a:ea typeface="Calibri" panose="020F0502020204030204" pitchFamily="34" charset="0"/>
                <a:cs typeface="Calibri" panose="020F0502020204030204" pitchFamily="34" charset="0"/>
              </a:rPr>
              <a:t>2</a:t>
            </a:r>
            <a:r>
              <a:rPr lang="fr-FR" sz="2800" b="1" dirty="0">
                <a:effectLst/>
                <a:ea typeface="Calibri" panose="020F0502020204030204" pitchFamily="34" charset="0"/>
                <a:cs typeface="Calibri" panose="020F0502020204030204" pitchFamily="34" charset="0"/>
              </a:rPr>
              <a:t> - </a:t>
            </a:r>
            <a:r>
              <a:rPr lang="fr-FR" sz="2800" b="1" dirty="0">
                <a:effectLst/>
                <a:ea typeface="Calibri" panose="020F0502020204030204" pitchFamily="34" charset="0"/>
              </a:rPr>
              <a:t>Les nouvelles mobilités</a:t>
            </a:r>
            <a:r>
              <a:rPr lang="fr-FR" sz="2800" dirty="0">
                <a:effectLst/>
              </a:rPr>
              <a:t> </a:t>
            </a:r>
            <a:endParaRPr lang="fr-FR" sz="2800" dirty="0">
              <a:effectLst/>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8DA95ABB-8ACD-1C8E-E39E-59CA1858264A}"/>
              </a:ext>
            </a:extLst>
          </p:cNvPr>
          <p:cNvSpPr txBox="1"/>
          <p:nvPr/>
        </p:nvSpPr>
        <p:spPr>
          <a:xfrm>
            <a:off x="234716" y="2035654"/>
            <a:ext cx="3726648" cy="4665380"/>
          </a:xfrm>
          <a:prstGeom prst="rect">
            <a:avLst/>
          </a:prstGeom>
          <a:noFill/>
        </p:spPr>
        <p:txBody>
          <a:bodyPr wrap="square">
            <a:spAutoFit/>
          </a:bodyPr>
          <a:lstStyle/>
          <a:p>
            <a:pPr algn="just">
              <a:spcBef>
                <a:spcPts val="1200"/>
              </a:spcBef>
              <a:spcAft>
                <a:spcPts val="1125"/>
              </a:spcAft>
            </a:pPr>
            <a:r>
              <a:rPr lang="fr-FR" sz="2000" b="1" u="sng"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Gaz  (GNV/ bioGNV)</a:t>
            </a:r>
            <a:endParaRPr lang="fr-FR" sz="20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Calibri" panose="020F0502020204030204" pitchFamily="34" charset="0"/>
              <a:buChar char="-"/>
            </a:pPr>
            <a:r>
              <a:rPr lang="fr-FR" sz="2000"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Parc actuel : 31.974 véhicules </a:t>
            </a:r>
            <a:endParaRPr lang="fr-FR" sz="2000" kern="0" dirty="0">
              <a:solidFill>
                <a:srgbClr val="2F5496"/>
              </a:solidFill>
              <a:effectLst/>
              <a:latin typeface="Calibri Light" panose="020F0302020204030204" pitchFamily="34" charset="0"/>
              <a:ea typeface="Calibri" panose="020F0502020204030204" pitchFamily="34" charset="0"/>
              <a:cs typeface="Times New Roman" panose="02020603050405020304" pitchFamily="18" charset="0"/>
            </a:endParaRPr>
          </a:p>
          <a:p>
            <a:pPr marL="342900" lvl="0" indent="-342900" algn="just">
              <a:spcAft>
                <a:spcPts val="600"/>
              </a:spcAft>
              <a:buFont typeface="Calibri" panose="020F0502020204030204" pitchFamily="34" charset="0"/>
              <a:buChar char="-"/>
            </a:pPr>
            <a:r>
              <a:rPr lang="fr-FR" sz="2000"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Objectifs PPE : 54.000</a:t>
            </a:r>
            <a:r>
              <a:rPr lang="fr-FR" sz="2000" kern="0" spc="225"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kern="0" spc="75"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poids-lourds GNV en 2028 et 80.000 en 2030 : </a:t>
            </a:r>
            <a:endParaRPr lang="fr-FR" sz="2000" kern="0" dirty="0">
              <a:solidFill>
                <a:srgbClr val="2F5496"/>
              </a:solidFill>
              <a:effectLst/>
              <a:latin typeface="Calibri Light" panose="020F0302020204030204" pitchFamily="34" charset="0"/>
              <a:ea typeface="Calibri" panose="020F0502020204030204" pitchFamily="34" charset="0"/>
              <a:cs typeface="Times New Roman" panose="02020603050405020304" pitchFamily="18" charset="0"/>
            </a:endParaRPr>
          </a:p>
          <a:p>
            <a:pPr marL="342900" lvl="0" indent="-342900" algn="just">
              <a:spcAft>
                <a:spcPts val="600"/>
              </a:spcAft>
              <a:buFont typeface="Calibri" panose="020F0502020204030204" pitchFamily="34" charset="0"/>
              <a:buChar char="-"/>
            </a:pPr>
            <a:r>
              <a:rPr lang="fr-FR" sz="2000"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 bioGNV représente un cinquième des ventes (taux d’incorporation de 19,6%).</a:t>
            </a:r>
            <a:endParaRPr lang="fr-FR" sz="2000" kern="0" dirty="0">
              <a:solidFill>
                <a:srgbClr val="2F5496"/>
              </a:solidFill>
              <a:effectLst/>
              <a:latin typeface="Calibri Light" panose="020F0302020204030204" pitchFamily="34" charset="0"/>
              <a:ea typeface="Calibri" panose="020F0502020204030204" pitchFamily="34" charset="0"/>
              <a:cs typeface="Times New Roman" panose="02020603050405020304" pitchFamily="18" charset="0"/>
            </a:endParaRPr>
          </a:p>
          <a:p>
            <a:pPr marL="342900" lvl="0" indent="-342900" algn="just">
              <a:spcAft>
                <a:spcPts val="600"/>
              </a:spcAft>
              <a:buFont typeface="Calibri" panose="020F0502020204030204" pitchFamily="34" charset="0"/>
              <a:buChar char="-"/>
            </a:pPr>
            <a:r>
              <a:rPr lang="fr-FR" sz="2000"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Stations GNV et bioGNV : 366 stations publiques et plus de 300 stations privées (dont Grand Est : 36)</a:t>
            </a:r>
            <a:endParaRPr lang="fr-FR" sz="2000" kern="0" dirty="0">
              <a:solidFill>
                <a:srgbClr val="2F5496"/>
              </a:solidFill>
              <a:effectLst/>
              <a:latin typeface="Calibri Light" panose="020F0302020204030204" pitchFamily="34" charset="0"/>
              <a:ea typeface="Calibri" panose="020F0502020204030204" pitchFamily="34" charset="0"/>
              <a:cs typeface="Times New Roman" panose="02020603050405020304" pitchFamily="18" charset="0"/>
            </a:endParaRPr>
          </a:p>
          <a:p>
            <a:endParaRPr lang="fr-FR" sz="2800" b="1" dirty="0"/>
          </a:p>
        </p:txBody>
      </p:sp>
      <p:sp>
        <p:nvSpPr>
          <p:cNvPr id="3" name="ZoneTexte 2">
            <a:extLst>
              <a:ext uri="{FF2B5EF4-FFF2-40B4-BE49-F238E27FC236}">
                <a16:creationId xmlns:a16="http://schemas.microsoft.com/office/drawing/2014/main" id="{1B9F1E5D-C0CC-6DD7-2328-16B87E735471}"/>
              </a:ext>
            </a:extLst>
          </p:cNvPr>
          <p:cNvSpPr txBox="1"/>
          <p:nvPr/>
        </p:nvSpPr>
        <p:spPr>
          <a:xfrm>
            <a:off x="4387067" y="2083192"/>
            <a:ext cx="3154164" cy="1938992"/>
          </a:xfrm>
          <a:prstGeom prst="rect">
            <a:avLst/>
          </a:prstGeom>
          <a:noFill/>
        </p:spPr>
        <p:txBody>
          <a:bodyPr wrap="square">
            <a:spAutoFit/>
          </a:bodyPr>
          <a:lstStyle/>
          <a:p>
            <a:r>
              <a:rPr lang="fr-FR" sz="2000" b="1" u="sng" dirty="0">
                <a:effectLst/>
                <a:latin typeface="Calibri" panose="020F0502020204030204" pitchFamily="34" charset="0"/>
                <a:ea typeface="Calibri" panose="020F0502020204030204" pitchFamily="34" charset="0"/>
                <a:cs typeface="Calibri" panose="020F0502020204030204" pitchFamily="34" charset="0"/>
              </a:rPr>
              <a:t>Hydrogène : </a:t>
            </a:r>
          </a:p>
          <a:p>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fr-FR" sz="2000" dirty="0">
                <a:effectLst/>
                <a:latin typeface="Calibri" panose="020F0502020204030204" pitchFamily="34" charset="0"/>
                <a:ea typeface="Calibri" panose="020F0502020204030204" pitchFamily="34" charset="0"/>
              </a:rPr>
              <a:t>63 stations</a:t>
            </a:r>
            <a:endParaRPr lang="fr-FR" sz="2000" dirty="0">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endParaRPr lang="fr-FR" sz="2000" dirty="0">
              <a:effectLst/>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r>
              <a:rPr lang="fr-FR" sz="2000" dirty="0">
                <a:effectLst/>
                <a:latin typeface="Calibri" panose="020F0502020204030204" pitchFamily="34" charset="0"/>
                <a:ea typeface="Calibri" panose="020F0502020204030204" pitchFamily="34" charset="0"/>
              </a:rPr>
              <a:t>Très peu de véhicules en circulation</a:t>
            </a:r>
            <a:r>
              <a:rPr lang="fr-FR" sz="2000" dirty="0">
                <a:effectLst/>
              </a:rPr>
              <a:t> </a:t>
            </a:r>
            <a:endParaRPr lang="fr-FR" sz="2000" dirty="0"/>
          </a:p>
        </p:txBody>
      </p:sp>
      <p:pic>
        <p:nvPicPr>
          <p:cNvPr id="2" name="Graphique 1">
            <a:extLst>
              <a:ext uri="{FF2B5EF4-FFF2-40B4-BE49-F238E27FC236}">
                <a16:creationId xmlns:a16="http://schemas.microsoft.com/office/drawing/2014/main" id="{0F03C568-194C-753A-D4F2-2A381BCCDA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596" y="185548"/>
            <a:ext cx="2109207" cy="893444"/>
          </a:xfrm>
          <a:prstGeom prst="rect">
            <a:avLst/>
          </a:prstGeom>
        </p:spPr>
      </p:pic>
      <p:sp>
        <p:nvSpPr>
          <p:cNvPr id="6" name="ZoneTexte 5">
            <a:extLst>
              <a:ext uri="{FF2B5EF4-FFF2-40B4-BE49-F238E27FC236}">
                <a16:creationId xmlns:a16="http://schemas.microsoft.com/office/drawing/2014/main" id="{B83CC99A-9DC1-869A-558E-4A348CFF5AA9}"/>
              </a:ext>
            </a:extLst>
          </p:cNvPr>
          <p:cNvSpPr txBox="1"/>
          <p:nvPr/>
        </p:nvSpPr>
        <p:spPr>
          <a:xfrm>
            <a:off x="7715892" y="2081821"/>
            <a:ext cx="4373367" cy="3170099"/>
          </a:xfrm>
          <a:prstGeom prst="rect">
            <a:avLst/>
          </a:prstGeom>
          <a:noFill/>
        </p:spPr>
        <p:txBody>
          <a:bodyPr wrap="square">
            <a:spAutoFit/>
          </a:bodyPr>
          <a:lstStyle/>
          <a:p>
            <a:r>
              <a:rPr lang="fr-FR" sz="2000" b="1" u="sng" dirty="0">
                <a:effectLst/>
                <a:ea typeface="Calibri" panose="020F0502020204030204" pitchFamily="34" charset="0"/>
                <a:cs typeface="Calibri" panose="020F0502020204030204" pitchFamily="34" charset="0"/>
              </a:rPr>
              <a:t> « micro mobilités » et vélos électriques</a:t>
            </a:r>
          </a:p>
          <a:p>
            <a:endParaRPr lang="fr-FR" sz="2000" b="1" dirty="0">
              <a:effectLst/>
              <a:ea typeface="Calibri" panose="020F0502020204030204" pitchFamily="34" charset="0"/>
              <a:cs typeface="Times New Roman" panose="02020603050405020304" pitchFamily="18" charset="0"/>
            </a:endParaRPr>
          </a:p>
          <a:p>
            <a:pPr marL="342900" indent="-342900">
              <a:buFontTx/>
              <a:buChar char="-"/>
            </a:pPr>
            <a:r>
              <a:rPr lang="fr-FR" sz="2000" dirty="0">
                <a:effectLst/>
                <a:ea typeface="Calibri" panose="020F0502020204030204" pitchFamily="34" charset="0"/>
                <a:cs typeface="Calibri" panose="020F0502020204030204" pitchFamily="34" charset="0"/>
              </a:rPr>
              <a:t>Vif essor des engins de déplacement personnel motorisés (EDPM) : </a:t>
            </a:r>
            <a:r>
              <a:rPr lang="fr-FR" sz="2000" dirty="0" err="1">
                <a:effectLst/>
                <a:ea typeface="Calibri" panose="020F0502020204030204" pitchFamily="34" charset="0"/>
                <a:cs typeface="Calibri" panose="020F0502020204030204" pitchFamily="34" charset="0"/>
              </a:rPr>
              <a:t>gyroroues</a:t>
            </a:r>
            <a:r>
              <a:rPr lang="fr-FR" sz="2000" dirty="0">
                <a:effectLst/>
                <a:ea typeface="Calibri" panose="020F0502020204030204" pitchFamily="34" charset="0"/>
                <a:cs typeface="Calibri" panose="020F0502020204030204" pitchFamily="34" charset="0"/>
              </a:rPr>
              <a:t>, skates, trottinettes… </a:t>
            </a:r>
            <a:r>
              <a:rPr lang="fr-FR" sz="2000" dirty="0">
                <a:effectLst/>
                <a:ea typeface="Calibri" panose="020F0502020204030204" pitchFamily="34" charset="0"/>
              </a:rPr>
              <a:t>908.000 engins vendus en 2021</a:t>
            </a:r>
          </a:p>
          <a:p>
            <a:endParaRPr lang="fr-FR" sz="2000" dirty="0">
              <a:effectLst/>
              <a:ea typeface="Calibri" panose="020F0502020204030204" pitchFamily="34" charset="0"/>
            </a:endParaRPr>
          </a:p>
          <a:p>
            <a:pPr marL="360363" indent="-268288"/>
            <a:r>
              <a:rPr lang="fr-FR" sz="2000" dirty="0">
                <a:effectLst/>
                <a:ea typeface="Calibri" panose="020F0502020204030204" pitchFamily="34" charset="0"/>
                <a:cs typeface="Calibri" panose="020F0502020204030204" pitchFamily="34" charset="0"/>
              </a:rPr>
              <a:t>-  Montée en gamme des </a:t>
            </a:r>
            <a:r>
              <a:rPr lang="fr-FR" sz="2000" dirty="0">
                <a:solidFill>
                  <a:srgbClr val="000000"/>
                </a:solidFill>
                <a:effectLst/>
                <a:ea typeface="Calibri" panose="020F0502020204030204" pitchFamily="34" charset="0"/>
                <a:cs typeface="Calibri" panose="020F0502020204030204" pitchFamily="34" charset="0"/>
              </a:rPr>
              <a:t>vélos électriques : </a:t>
            </a:r>
            <a:r>
              <a:rPr lang="fr-FR" sz="2000" dirty="0">
                <a:solidFill>
                  <a:srgbClr val="000000"/>
                </a:solidFill>
                <a:effectLst/>
                <a:ea typeface="Calibri" panose="020F0502020204030204" pitchFamily="34" charset="0"/>
              </a:rPr>
              <a:t>plus de 500.000 unités vendues</a:t>
            </a:r>
            <a:endParaRPr lang="fr-FR" sz="2000" dirty="0">
              <a:effectLst/>
              <a:ea typeface="Calibri" panose="020F0502020204030204" pitchFamily="34" charset="0"/>
            </a:endParaRPr>
          </a:p>
        </p:txBody>
      </p:sp>
      <p:cxnSp>
        <p:nvCxnSpPr>
          <p:cNvPr id="9" name="Connecteur droit 8">
            <a:extLst>
              <a:ext uri="{FF2B5EF4-FFF2-40B4-BE49-F238E27FC236}">
                <a16:creationId xmlns:a16="http://schemas.microsoft.com/office/drawing/2014/main" id="{2D42259F-171A-E4E4-5D49-7318EB337DAA}"/>
              </a:ext>
            </a:extLst>
          </p:cNvPr>
          <p:cNvCxnSpPr/>
          <p:nvPr/>
        </p:nvCxnSpPr>
        <p:spPr>
          <a:xfrm>
            <a:off x="4212404" y="2198670"/>
            <a:ext cx="0" cy="404801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D039CF21-D9A2-9385-071B-CCFC8E0EF92B}"/>
              </a:ext>
            </a:extLst>
          </p:cNvPr>
          <p:cNvCxnSpPr/>
          <p:nvPr/>
        </p:nvCxnSpPr>
        <p:spPr>
          <a:xfrm>
            <a:off x="7500135" y="2198670"/>
            <a:ext cx="0" cy="404801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453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C5033CA-27C8-E007-C3A3-A2EAD1C74F38}"/>
              </a:ext>
            </a:extLst>
          </p:cNvPr>
          <p:cNvSpPr txBox="1"/>
          <p:nvPr/>
        </p:nvSpPr>
        <p:spPr>
          <a:xfrm>
            <a:off x="3297126" y="1217072"/>
            <a:ext cx="6507956" cy="523220"/>
          </a:xfrm>
          <a:prstGeom prst="rect">
            <a:avLst/>
          </a:prstGeom>
          <a:noFill/>
        </p:spPr>
        <p:txBody>
          <a:bodyPr wrap="square">
            <a:spAutoFit/>
          </a:bodyPr>
          <a:lstStyle/>
          <a:p>
            <a:r>
              <a:rPr lang="fr-FR" sz="2800" b="1" dirty="0">
                <a:ea typeface="Calibri" panose="020F0502020204030204" pitchFamily="34" charset="0"/>
                <a:cs typeface="Calibri" panose="020F0502020204030204" pitchFamily="34" charset="0"/>
              </a:rPr>
              <a:t>2</a:t>
            </a:r>
            <a:r>
              <a:rPr lang="fr-FR" sz="2800" b="1" dirty="0">
                <a:effectLst/>
                <a:ea typeface="Calibri" panose="020F0502020204030204" pitchFamily="34" charset="0"/>
                <a:cs typeface="Calibri" panose="020F0502020204030204" pitchFamily="34" charset="0"/>
              </a:rPr>
              <a:t> - </a:t>
            </a:r>
            <a:r>
              <a:rPr lang="fr-FR" sz="2800" b="1" dirty="0">
                <a:effectLst/>
                <a:ea typeface="Calibri" panose="020F0502020204030204" pitchFamily="34" charset="0"/>
              </a:rPr>
              <a:t>Les nouvelles mobilités</a:t>
            </a:r>
            <a:r>
              <a:rPr lang="fr-FR" sz="2800" dirty="0">
                <a:effectLst/>
              </a:rPr>
              <a:t> </a:t>
            </a:r>
            <a:endParaRPr lang="fr-FR" sz="2800" dirty="0">
              <a:effectLst/>
              <a:ea typeface="Calibri" panose="020F050202020403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93A25B10-E87F-5F3F-07F3-FDD42516A5F5}"/>
              </a:ext>
            </a:extLst>
          </p:cNvPr>
          <p:cNvSpPr txBox="1"/>
          <p:nvPr/>
        </p:nvSpPr>
        <p:spPr>
          <a:xfrm>
            <a:off x="607220" y="5365404"/>
            <a:ext cx="6100762" cy="923330"/>
          </a:xfrm>
          <a:prstGeom prst="rect">
            <a:avLst/>
          </a:prstGeom>
          <a:noFill/>
        </p:spPr>
        <p:txBody>
          <a:bodyPr wrap="square">
            <a:spAutoFit/>
          </a:bodyPr>
          <a:lstStyle/>
          <a:p>
            <a:r>
              <a:rPr lang="fr-FR" b="1" i="1" dirty="0">
                <a:latin typeface="Calibri" panose="020F0502020204030204" pitchFamily="34" charset="0"/>
                <a:ea typeface="Calibri" panose="020F0502020204030204" pitchFamily="34" charset="0"/>
                <a:cs typeface="Calibri" panose="020F0502020204030204" pitchFamily="34" charset="0"/>
              </a:rPr>
              <a:t>Rappel - p</a:t>
            </a:r>
            <a:r>
              <a:rPr lang="fr-FR" sz="1800" b="1" i="1" dirty="0">
                <a:effectLst/>
                <a:latin typeface="Calibri" panose="020F0502020204030204" pitchFamily="34" charset="0"/>
                <a:ea typeface="Calibri" panose="020F0502020204030204" pitchFamily="34" charset="0"/>
                <a:cs typeface="Calibri" panose="020F0502020204030204" pitchFamily="34" charset="0"/>
              </a:rPr>
              <a:t>arc automobile français :</a:t>
            </a:r>
            <a:endParaRPr lang="fr-FR" sz="1800" b="1" i="1"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b="1" i="1" dirty="0">
                <a:effectLst/>
                <a:latin typeface="Calibri" panose="020F0502020204030204" pitchFamily="34" charset="0"/>
                <a:ea typeface="Calibri" panose="020F0502020204030204" pitchFamily="34" charset="0"/>
                <a:cs typeface="Calibri" panose="020F0502020204030204" pitchFamily="34" charset="0"/>
              </a:rPr>
              <a:t>Parc roulant : 39 millions de véhicules </a:t>
            </a:r>
            <a:endParaRPr lang="fr-FR" sz="1800" b="1" i="1"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b="1" i="1" dirty="0">
                <a:effectLst/>
                <a:latin typeface="Calibri" panose="020F0502020204030204" pitchFamily="34" charset="0"/>
                <a:ea typeface="Calibri" panose="020F0502020204030204" pitchFamily="34" charset="0"/>
                <a:cs typeface="Calibri" panose="020F0502020204030204" pitchFamily="34" charset="0"/>
              </a:rPr>
              <a:t>Parc administratif : 52 millions de cartes grises.</a:t>
            </a:r>
            <a:endParaRPr lang="fr-FR" sz="1800" b="1"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a:extLst>
              <a:ext uri="{FF2B5EF4-FFF2-40B4-BE49-F238E27FC236}">
                <a16:creationId xmlns:a16="http://schemas.microsoft.com/office/drawing/2014/main" id="{9A5D34AF-6D66-8167-DCD6-3909FE98C52C}"/>
              </a:ext>
            </a:extLst>
          </p:cNvPr>
          <p:cNvPicPr>
            <a:picLocks noChangeAspect="1"/>
          </p:cNvPicPr>
          <p:nvPr/>
        </p:nvPicPr>
        <p:blipFill>
          <a:blip r:embed="rId2"/>
          <a:stretch>
            <a:fillRect/>
          </a:stretch>
        </p:blipFill>
        <p:spPr>
          <a:xfrm>
            <a:off x="4988776" y="2996944"/>
            <a:ext cx="7203224" cy="3350866"/>
          </a:xfrm>
          <a:prstGeom prst="rect">
            <a:avLst/>
          </a:prstGeom>
        </p:spPr>
      </p:pic>
      <p:sp>
        <p:nvSpPr>
          <p:cNvPr id="2" name="ZoneTexte 1">
            <a:extLst>
              <a:ext uri="{FF2B5EF4-FFF2-40B4-BE49-F238E27FC236}">
                <a16:creationId xmlns:a16="http://schemas.microsoft.com/office/drawing/2014/main" id="{4BB488BD-C6D9-0886-AB00-3A4B4D7D222F}"/>
              </a:ext>
            </a:extLst>
          </p:cNvPr>
          <p:cNvSpPr txBox="1"/>
          <p:nvPr/>
        </p:nvSpPr>
        <p:spPr>
          <a:xfrm>
            <a:off x="10000346" y="2517918"/>
            <a:ext cx="4383308" cy="369332"/>
          </a:xfrm>
          <a:prstGeom prst="rect">
            <a:avLst/>
          </a:prstGeom>
          <a:noFill/>
        </p:spPr>
        <p:txBody>
          <a:bodyPr wrap="square">
            <a:spAutoFit/>
          </a:bodyPr>
          <a:lstStyle/>
          <a:p>
            <a:r>
              <a:rPr lang="fr-FR" b="0" i="0" dirty="0">
                <a:solidFill>
                  <a:srgbClr val="414856"/>
                </a:solidFill>
                <a:effectLst/>
                <a:latin typeface="Marianne"/>
              </a:rPr>
              <a:t>Crédit : AVERE</a:t>
            </a:r>
            <a:endParaRPr lang="fr-FR" dirty="0"/>
          </a:p>
        </p:txBody>
      </p:sp>
      <p:sp>
        <p:nvSpPr>
          <p:cNvPr id="3" name="ZoneTexte 2">
            <a:extLst>
              <a:ext uri="{FF2B5EF4-FFF2-40B4-BE49-F238E27FC236}">
                <a16:creationId xmlns:a16="http://schemas.microsoft.com/office/drawing/2014/main" id="{0610B780-7599-9095-088F-9EE7B0323C42}"/>
              </a:ext>
            </a:extLst>
          </p:cNvPr>
          <p:cNvSpPr txBox="1"/>
          <p:nvPr/>
        </p:nvSpPr>
        <p:spPr>
          <a:xfrm>
            <a:off x="549162" y="2014538"/>
            <a:ext cx="6001942" cy="2462213"/>
          </a:xfrm>
          <a:prstGeom prst="rect">
            <a:avLst/>
          </a:prstGeom>
          <a:noFill/>
        </p:spPr>
        <p:txBody>
          <a:bodyPr wrap="square">
            <a:spAutoFit/>
          </a:bodyPr>
          <a:lstStyle/>
          <a:p>
            <a:r>
              <a:rPr lang="fr-FR" sz="2200" b="1" u="sng" dirty="0">
                <a:effectLst/>
                <a:ea typeface="Calibri" panose="020F0502020204030204" pitchFamily="34" charset="0"/>
                <a:cs typeface="Calibri" panose="020F0502020204030204" pitchFamily="34" charset="0"/>
              </a:rPr>
              <a:t>Électricité et hybride : </a:t>
            </a:r>
            <a:endParaRPr lang="fr-FR" sz="2200" b="1" dirty="0">
              <a:effectLst/>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fr-FR" sz="2200" dirty="0">
                <a:effectLst/>
                <a:ea typeface="Calibri" panose="020F0502020204030204" pitchFamily="34" charset="0"/>
              </a:rPr>
              <a:t>Près de 995 600 véhicules électriques et hybrides</a:t>
            </a:r>
          </a:p>
          <a:p>
            <a:pPr marL="342900" lvl="0" indent="-342900">
              <a:buFont typeface="Calibri" panose="020F0502020204030204" pitchFamily="34" charset="0"/>
              <a:buChar char="-"/>
            </a:pPr>
            <a:r>
              <a:rPr lang="fr-FR" sz="2200" dirty="0">
                <a:effectLst/>
                <a:ea typeface="Calibri" panose="020F0502020204030204" pitchFamily="34" charset="0"/>
              </a:rPr>
              <a:t>Dont 620 816 voitures électriques</a:t>
            </a:r>
          </a:p>
          <a:p>
            <a:pPr marL="342900" lvl="0" indent="-342900">
              <a:buFont typeface="Calibri" panose="020F0502020204030204" pitchFamily="34" charset="0"/>
              <a:buChar char="-"/>
            </a:pPr>
            <a:r>
              <a:rPr lang="fr-FR" sz="2200" dirty="0">
                <a:effectLst/>
                <a:ea typeface="Calibri" panose="020F0502020204030204" pitchFamily="34" charset="0"/>
              </a:rPr>
              <a:t>Entre 8 et 10% des ventes totales</a:t>
            </a:r>
          </a:p>
          <a:p>
            <a:r>
              <a:rPr lang="fr-FR" sz="2200" b="1" dirty="0">
                <a:effectLst/>
                <a:ea typeface="Calibri" panose="020F0502020204030204" pitchFamily="34" charset="0"/>
                <a:cs typeface="Calibri" panose="020F0502020204030204" pitchFamily="34" charset="0"/>
              </a:rPr>
              <a:t> </a:t>
            </a:r>
            <a:endParaRPr lang="fr-FR" sz="2200" b="1" kern="0" dirty="0">
              <a:solidFill>
                <a:srgbClr val="2F5496"/>
              </a:solidFill>
              <a:effectLst/>
              <a:ea typeface="Calibri" panose="020F0502020204030204" pitchFamily="34" charset="0"/>
              <a:cs typeface="Times New Roman" panose="02020603050405020304" pitchFamily="18" charset="0"/>
            </a:endParaRPr>
          </a:p>
          <a:p>
            <a:endParaRPr lang="fr-FR" sz="2200" b="1" dirty="0"/>
          </a:p>
        </p:txBody>
      </p:sp>
      <p:pic>
        <p:nvPicPr>
          <p:cNvPr id="6" name="Graphique 5">
            <a:extLst>
              <a:ext uri="{FF2B5EF4-FFF2-40B4-BE49-F238E27FC236}">
                <a16:creationId xmlns:a16="http://schemas.microsoft.com/office/drawing/2014/main" id="{78EB7995-52A0-D6B9-1191-301447BEED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0596" y="185548"/>
            <a:ext cx="2109207" cy="893444"/>
          </a:xfrm>
          <a:prstGeom prst="rect">
            <a:avLst/>
          </a:prstGeom>
        </p:spPr>
      </p:pic>
    </p:spTree>
    <p:extLst>
      <p:ext uri="{BB962C8B-B14F-4D97-AF65-F5344CB8AC3E}">
        <p14:creationId xmlns:p14="http://schemas.microsoft.com/office/powerpoint/2010/main" val="170337727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E9D60DCB4D7541B2D29CE235EB3956" ma:contentTypeVersion="" ma:contentTypeDescription="Crée un document." ma:contentTypeScope="" ma:versionID="f1097638e76ae7fe0e9afeaf665ba932">
  <xsd:schema xmlns:xsd="http://www.w3.org/2001/XMLSchema" xmlns:xs="http://www.w3.org/2001/XMLSchema" xmlns:p="http://schemas.microsoft.com/office/2006/metadata/properties" xmlns:ns2="d8f905a7-8196-4dbd-a045-ce66fef070d2" xmlns:ns3="5EC866E8-C7E7-4EE5-BF59-4D048A7D3868" xmlns:ns4="5ec866e8-c7e7-4ee5-bf59-4d048a7d3868" targetNamespace="http://schemas.microsoft.com/office/2006/metadata/properties" ma:root="true" ma:fieldsID="56367ba701800fcfbc45f1ee4e2efe8e" ns2:_="" ns3:_="" ns4:_="">
    <xsd:import namespace="d8f905a7-8196-4dbd-a045-ce66fef070d2"/>
    <xsd:import namespace="5EC866E8-C7E7-4EE5-BF59-4D048A7D3868"/>
    <xsd:import namespace="5ec866e8-c7e7-4ee5-bf59-4d048a7d386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4:MediaServiceSearchProperties" minOccurs="0"/>
                <xsd:element ref="ns4:lcf76f155ced4ddcb4097134ff3c332f" minOccurs="0"/>
                <xsd:element ref="ns2:TaxCatchAll"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f905a7-8196-4dbd-a045-ce66fef070d2"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description="" ma:internalName="SharedWithDetails" ma:readOnly="true">
      <xsd:simpleType>
        <xsd:restriction base="dms:Note">
          <xsd:maxLength value="255"/>
        </xsd:restriction>
      </xsd:simpleType>
    </xsd:element>
    <xsd:element name="TaxCatchAll" ma:index="15" nillable="true" ma:displayName="Taxonomy Catch All Column" ma:hidden="true" ma:list="{40da77e2-53df-4d03-98a3-2d266d001a83}" ma:internalName="TaxCatchAll" ma:showField="CatchAllData" ma:web="d8f905a7-8196-4dbd-a045-ce66fef070d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EC866E8-C7E7-4EE5-BF59-4D048A7D386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c866e8-c7e7-4ee5-bf59-4d048a7d3868" elementFormDefault="qualified">
    <xsd:import namespace="http://schemas.microsoft.com/office/2006/documentManagement/types"/>
    <xsd:import namespace="http://schemas.microsoft.com/office/infopath/2007/PartnerControls"/>
    <xsd:element name="MediaServiceSearchProperties" ma:index="12"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Balises d’images" ma:readOnly="false" ma:fieldId="{5cf76f15-5ced-4ddc-b409-7134ff3c332f}" ma:taxonomyMulti="true" ma:sspId="691c4edf-6bd2-4c5f-9249-afae23fc5466"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8f905a7-8196-4dbd-a045-ce66fef070d2" xsi:nil="true"/>
    <lcf76f155ced4ddcb4097134ff3c332f xmlns="5ec866e8-c7e7-4ee5-bf59-4d048a7d386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4147D58-4C72-4E8D-AA76-3DFB1C42B43E}"/>
</file>

<file path=customXml/itemProps2.xml><?xml version="1.0" encoding="utf-8"?>
<ds:datastoreItem xmlns:ds="http://schemas.openxmlformats.org/officeDocument/2006/customXml" ds:itemID="{6E861961-693F-48CE-8E93-1C1F1E8197A5}"/>
</file>

<file path=customXml/itemProps3.xml><?xml version="1.0" encoding="utf-8"?>
<ds:datastoreItem xmlns:ds="http://schemas.openxmlformats.org/officeDocument/2006/customXml" ds:itemID="{57DD7540-6222-4F0B-A2DE-99819F61D557}"/>
</file>

<file path=docProps/app.xml><?xml version="1.0" encoding="utf-8"?>
<Properties xmlns="http://schemas.openxmlformats.org/officeDocument/2006/extended-properties" xmlns:vt="http://schemas.openxmlformats.org/officeDocument/2006/docPropsVTypes">
  <TotalTime>2070</TotalTime>
  <Words>1711</Words>
  <Application>Microsoft Macintosh PowerPoint</Application>
  <PresentationFormat>Grand écran</PresentationFormat>
  <Paragraphs>218</Paragraphs>
  <Slides>35</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35</vt:i4>
      </vt:variant>
    </vt:vector>
  </HeadingPairs>
  <TitlesOfParts>
    <vt:vector size="43" baseType="lpstr">
      <vt:lpstr>Arial</vt:lpstr>
      <vt:lpstr>Calibri</vt:lpstr>
      <vt:lpstr>Calibri Light</vt:lpstr>
      <vt:lpstr>Courier New</vt:lpstr>
      <vt:lpstr>Marianne</vt:lpstr>
      <vt:lpstr>Times New Roman</vt:lpstr>
      <vt:lpstr>Wingdings</vt:lpstr>
      <vt:lpstr>Thème Office</vt:lpstr>
      <vt:lpstr>Elaboration du SDIRVE du Syndicat départemental d’électricité de Meurthe et Moselle (SDE 54) et de la Métropole du Grand Nancy</vt:lpstr>
      <vt:lpstr>Présentation PowerPoint</vt:lpstr>
      <vt:lpstr>Comité technique du 9 novembre 2022</vt:lpstr>
      <vt:lpstr>Le secteur des transports représente la première source d’émissions de gaz à effet de serre au niveau national  impact environnemental impact sanitaire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Comité technique du 9 novembre 2022</vt:lpstr>
      <vt:lpstr>Présentation PowerPoint</vt:lpstr>
      <vt:lpstr>Présentation PowerPoint</vt:lpstr>
      <vt:lpstr>Présentation PowerPoint</vt:lpstr>
      <vt:lpstr>Présentation PowerPoint</vt:lpstr>
      <vt:lpstr>Présentation PowerPoint</vt:lpstr>
      <vt:lpstr>Présentation PowerPoint</vt:lpstr>
      <vt:lpstr>Comité technique du 9 novembre 2022</vt:lpstr>
      <vt:lpstr>Présentation PowerPoint</vt:lpstr>
      <vt:lpstr>En discussion</vt:lpstr>
      <vt:lpstr>En discussion</vt:lpstr>
      <vt:lpstr>Comité technique du 9 novembre 2022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Elaboration du SDIRVE du Syndicat départemental d’électricité de Meurthe et Moselle (SDE 54)</dc:title>
  <dc:creator>gassin helene</dc:creator>
  <cp:lastModifiedBy>gassin helene</cp:lastModifiedBy>
  <cp:revision>8</cp:revision>
  <dcterms:created xsi:type="dcterms:W3CDTF">2022-10-06T12:12:23Z</dcterms:created>
  <dcterms:modified xsi:type="dcterms:W3CDTF">2022-11-08T10:12:13Z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0x01010037E9D60DCB4D7541B2D29CE235EB3956</vt:lpwstr>
  </property>
</Properties>
</file>